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282" r:id="rId3"/>
    <p:sldId id="257"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4660"/>
  </p:normalViewPr>
  <p:slideViewPr>
    <p:cSldViewPr snapToGrid="0">
      <p:cViewPr varScale="1">
        <p:scale>
          <a:sx n="71" d="100"/>
          <a:sy n="71"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219482-68FA-4AD0-BE6F-FB02DB28BF8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128936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19482-68FA-4AD0-BE6F-FB02DB28BF8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159047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19482-68FA-4AD0-BE6F-FB02DB28BF8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1700096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19482-68FA-4AD0-BE6F-FB02DB28BF8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347804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219482-68FA-4AD0-BE6F-FB02DB28BF8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367531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219482-68FA-4AD0-BE6F-FB02DB28BF8D}"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281620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219482-68FA-4AD0-BE6F-FB02DB28BF8D}"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98474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19482-68FA-4AD0-BE6F-FB02DB28BF8D}"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390225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19482-68FA-4AD0-BE6F-FB02DB28BF8D}"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39951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19482-68FA-4AD0-BE6F-FB02DB28BF8D}"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22070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19482-68FA-4AD0-BE6F-FB02DB28BF8D}"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61E13-F143-4BBB-8CD9-278B4754080E}" type="slidenum">
              <a:rPr lang="en-US" smtClean="0"/>
              <a:t>‹#›</a:t>
            </a:fld>
            <a:endParaRPr lang="en-US"/>
          </a:p>
        </p:txBody>
      </p:sp>
    </p:spTree>
    <p:extLst>
      <p:ext uri="{BB962C8B-B14F-4D97-AF65-F5344CB8AC3E}">
        <p14:creationId xmlns:p14="http://schemas.microsoft.com/office/powerpoint/2010/main" val="3295821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19482-68FA-4AD0-BE6F-FB02DB28BF8D}" type="datetimeFigureOut">
              <a:rPr lang="en-US" smtClean="0"/>
              <a:t>12/10/2020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61E13-F143-4BBB-8CD9-278B4754080E}" type="slidenum">
              <a:rPr lang="en-US" smtClean="0"/>
              <a:t>‹#›</a:t>
            </a:fld>
            <a:endParaRPr lang="en-US"/>
          </a:p>
        </p:txBody>
      </p:sp>
    </p:spTree>
    <p:extLst>
      <p:ext uri="{BB962C8B-B14F-4D97-AF65-F5344CB8AC3E}">
        <p14:creationId xmlns:p14="http://schemas.microsoft.com/office/powerpoint/2010/main" val="395144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electrical4u.com/binary-addition/" TargetMode="Externa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33600" y="2362200"/>
            <a:ext cx="8229600" cy="1143000"/>
          </a:xfrm>
        </p:spPr>
        <p:txBody>
          <a:bodyPr>
            <a:normAutofit/>
          </a:bodyPr>
          <a:lstStyle/>
          <a:p>
            <a:pPr algn="ctr"/>
            <a:r>
              <a:rPr lang="en-US" b="1" dirty="0" smtClean="0">
                <a:solidFill>
                  <a:srgbClr val="C00000"/>
                </a:solidFill>
              </a:rPr>
              <a:t>“DIGITAL ELECTRONIC”</a:t>
            </a:r>
            <a:br>
              <a:rPr lang="en-US" b="1" dirty="0" smtClean="0">
                <a:solidFill>
                  <a:srgbClr val="C00000"/>
                </a:solidFill>
              </a:rPr>
            </a:br>
            <a:r>
              <a:rPr lang="en-US" sz="2700" b="1" dirty="0">
                <a:solidFill>
                  <a:srgbClr val="C00000"/>
                </a:solidFill>
              </a:rPr>
              <a:t>Paper Code : </a:t>
            </a:r>
            <a:r>
              <a:rPr lang="en-US" sz="2700" b="1" dirty="0" smtClean="0">
                <a:solidFill>
                  <a:srgbClr val="C00000"/>
                </a:solidFill>
              </a:rPr>
              <a:t>CS-02</a:t>
            </a:r>
            <a:endParaRPr lang="en-US" sz="2700" b="1" dirty="0">
              <a:solidFill>
                <a:srgbClr val="C00000"/>
              </a:solidFill>
            </a:endParaRPr>
          </a:p>
        </p:txBody>
      </p:sp>
      <p:sp>
        <p:nvSpPr>
          <p:cNvPr id="5" name="Content Placeholder 2"/>
          <p:cNvSpPr>
            <a:spLocks noGrp="1"/>
          </p:cNvSpPr>
          <p:nvPr>
            <p:ph idx="1"/>
          </p:nvPr>
        </p:nvSpPr>
        <p:spPr>
          <a:xfrm>
            <a:off x="1905000" y="4160838"/>
            <a:ext cx="8229600" cy="1858963"/>
          </a:xfrm>
        </p:spPr>
        <p:txBody>
          <a:bodyPr>
            <a:normAutofit/>
          </a:bodyPr>
          <a:lstStyle/>
          <a:p>
            <a:pPr algn="ctr">
              <a:buNone/>
            </a:pPr>
            <a:r>
              <a:rPr lang="en-US" dirty="0" smtClean="0"/>
              <a:t>Prepared by</a:t>
            </a:r>
          </a:p>
          <a:p>
            <a:pPr algn="ctr">
              <a:buNone/>
            </a:pPr>
            <a:r>
              <a:rPr lang="en-US" b="1" dirty="0" smtClean="0">
                <a:solidFill>
                  <a:schemeClr val="tx2">
                    <a:lumMod val="60000"/>
                    <a:lumOff val="40000"/>
                  </a:schemeClr>
                </a:solidFill>
                <a:latin typeface="Andalus" panose="02020603050405020304" pitchFamily="18" charset="-78"/>
                <a:cs typeface="Andalus" panose="02020603050405020304" pitchFamily="18" charset="-78"/>
              </a:rPr>
              <a:t>Mrs. </a:t>
            </a:r>
            <a:r>
              <a:rPr lang="en-US" b="1" dirty="0" err="1" smtClean="0">
                <a:solidFill>
                  <a:schemeClr val="tx2">
                    <a:lumMod val="60000"/>
                    <a:lumOff val="40000"/>
                  </a:schemeClr>
                </a:solidFill>
                <a:latin typeface="Andalus" panose="02020603050405020304" pitchFamily="18" charset="-78"/>
                <a:cs typeface="Andalus" panose="02020603050405020304" pitchFamily="18" charset="-78"/>
              </a:rPr>
              <a:t>Nitnaware</a:t>
            </a:r>
            <a:r>
              <a:rPr lang="en-US" b="1" dirty="0" smtClean="0">
                <a:solidFill>
                  <a:schemeClr val="tx2">
                    <a:lumMod val="60000"/>
                    <a:lumOff val="40000"/>
                  </a:schemeClr>
                </a:solidFill>
                <a:latin typeface="Andalus" panose="02020603050405020304" pitchFamily="18" charset="-78"/>
                <a:cs typeface="Andalus" panose="02020603050405020304" pitchFamily="18" charset="-78"/>
              </a:rPr>
              <a:t> </a:t>
            </a:r>
            <a:r>
              <a:rPr lang="en-US" b="1" dirty="0" err="1" smtClean="0">
                <a:solidFill>
                  <a:schemeClr val="tx2">
                    <a:lumMod val="60000"/>
                    <a:lumOff val="40000"/>
                  </a:schemeClr>
                </a:solidFill>
                <a:latin typeface="Andalus" panose="02020603050405020304" pitchFamily="18" charset="-78"/>
                <a:cs typeface="Andalus" panose="02020603050405020304" pitchFamily="18" charset="-78"/>
              </a:rPr>
              <a:t>Reshma</a:t>
            </a:r>
            <a:r>
              <a:rPr lang="en-US" b="1" dirty="0" smtClean="0">
                <a:solidFill>
                  <a:schemeClr val="tx2">
                    <a:lumMod val="60000"/>
                    <a:lumOff val="40000"/>
                  </a:schemeClr>
                </a:solidFill>
                <a:latin typeface="Andalus" panose="02020603050405020304" pitchFamily="18" charset="-78"/>
                <a:cs typeface="Andalus" panose="02020603050405020304" pitchFamily="18" charset="-78"/>
              </a:rPr>
              <a:t> </a:t>
            </a:r>
            <a:r>
              <a:rPr lang="en-US" b="1" dirty="0" err="1" smtClean="0">
                <a:solidFill>
                  <a:schemeClr val="tx2">
                    <a:lumMod val="60000"/>
                    <a:lumOff val="40000"/>
                  </a:schemeClr>
                </a:solidFill>
                <a:latin typeface="Andalus" panose="02020603050405020304" pitchFamily="18" charset="-78"/>
                <a:cs typeface="Andalus" panose="02020603050405020304" pitchFamily="18" charset="-78"/>
              </a:rPr>
              <a:t>Ramdas</a:t>
            </a:r>
            <a:endParaRPr lang="en-US" b="1" dirty="0" smtClean="0">
              <a:solidFill>
                <a:schemeClr val="tx2">
                  <a:lumMod val="60000"/>
                  <a:lumOff val="40000"/>
                </a:schemeClr>
              </a:solidFill>
              <a:latin typeface="Andalus" panose="02020603050405020304" pitchFamily="18" charset="-78"/>
              <a:cs typeface="Andalus" panose="02020603050405020304" pitchFamily="18" charset="-78"/>
            </a:endParaRPr>
          </a:p>
          <a:p>
            <a:pPr algn="ctr">
              <a:buNone/>
            </a:pPr>
            <a:r>
              <a:rPr lang="en-US" sz="2400" dirty="0"/>
              <a:t>Asst. Prof. in Computer Science</a:t>
            </a:r>
          </a:p>
        </p:txBody>
      </p:sp>
      <p:sp>
        <p:nvSpPr>
          <p:cNvPr id="6" name="TextBox 5"/>
          <p:cNvSpPr txBox="1"/>
          <p:nvPr/>
        </p:nvSpPr>
        <p:spPr>
          <a:xfrm>
            <a:off x="1600200" y="115670"/>
            <a:ext cx="9266384" cy="646331"/>
          </a:xfrm>
          <a:prstGeom prst="rect">
            <a:avLst/>
          </a:prstGeom>
          <a:noFill/>
        </p:spPr>
        <p:txBody>
          <a:bodyPr wrap="none" rtlCol="0">
            <a:spAutoFit/>
          </a:bodyPr>
          <a:lstStyle/>
          <a:p>
            <a:pPr algn="ctr"/>
            <a:r>
              <a:rPr lang="en-US" sz="3600" b="1" dirty="0">
                <a:solidFill>
                  <a:schemeClr val="accent6">
                    <a:lumMod val="75000"/>
                  </a:schemeClr>
                </a:solidFill>
              </a:rPr>
              <a:t>SHRI CHHATRAPATI SHIVAJI COLLEGE , OMERGA</a:t>
            </a:r>
          </a:p>
        </p:txBody>
      </p:sp>
      <p:pic>
        <p:nvPicPr>
          <p:cNvPr id="7" name="Picture 2" descr="Image result for shivaji college logo omerga"/>
          <p:cNvPicPr>
            <a:picLocks noChangeAspect="1" noChangeArrowheads="1"/>
          </p:cNvPicPr>
          <p:nvPr/>
        </p:nvPicPr>
        <p:blipFill>
          <a:blip r:embed="rId2"/>
          <a:srcRect/>
          <a:stretch>
            <a:fillRect/>
          </a:stretch>
        </p:blipFill>
        <p:spPr bwMode="auto">
          <a:xfrm>
            <a:off x="5181600" y="914400"/>
            <a:ext cx="1447800" cy="1447800"/>
          </a:xfrm>
          <a:prstGeom prst="rect">
            <a:avLst/>
          </a:prstGeom>
          <a:noFill/>
        </p:spPr>
      </p:pic>
    </p:spTree>
    <p:extLst>
      <p:ext uri="{BB962C8B-B14F-4D97-AF65-F5344CB8AC3E}">
        <p14:creationId xmlns:p14="http://schemas.microsoft.com/office/powerpoint/2010/main" val="3248270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3" y="476759"/>
            <a:ext cx="11072191" cy="6093976"/>
          </a:xfrm>
          <a:prstGeom prst="rect">
            <a:avLst/>
          </a:prstGeom>
        </p:spPr>
        <p:txBody>
          <a:bodyPr wrap="square">
            <a:spAutoFit/>
          </a:bodyPr>
          <a:lstStyle/>
          <a:p>
            <a:pPr>
              <a:lnSpc>
                <a:spcPct val="150000"/>
              </a:lnSpc>
            </a:pPr>
            <a:r>
              <a:rPr lang="en-US" sz="2000" i="0" dirty="0" smtClean="0">
                <a:solidFill>
                  <a:srgbClr val="00B050"/>
                </a:solidFill>
                <a:effectLst/>
                <a:latin typeface="Verdana" panose="020B0604030504040204" pitchFamily="34" charset="0"/>
              </a:rPr>
              <a:t>	The hexadecimal number system has a base or radix of 16, and this Number system is combination of numbers and digits , hence it consists of the following sixteen number of digits.</a:t>
            </a:r>
          </a:p>
          <a:p>
            <a:pPr>
              <a:lnSpc>
                <a:spcPct val="150000"/>
              </a:lnSpc>
            </a:pPr>
            <a:r>
              <a:rPr lang="en-US" sz="2000" i="0" dirty="0" smtClean="0">
                <a:solidFill>
                  <a:srgbClr val="00B050"/>
                </a:solidFill>
                <a:effectLst/>
                <a:latin typeface="Verdana" panose="020B0604030504040204" pitchFamily="34" charset="0"/>
              </a:rPr>
              <a:t>			0, 1, 2, 3,  4, 5, 6, 7, 8, 9, A, B, C, D, E,  F.</a:t>
            </a:r>
          </a:p>
          <a:p>
            <a:pPr>
              <a:lnSpc>
                <a:spcPct val="150000"/>
              </a:lnSpc>
            </a:pPr>
            <a:r>
              <a:rPr lang="en-US" sz="2000" i="0" dirty="0" smtClean="0">
                <a:solidFill>
                  <a:srgbClr val="00B050"/>
                </a:solidFill>
                <a:effectLst/>
                <a:latin typeface="Verdana" panose="020B0604030504040204" pitchFamily="34" charset="0"/>
              </a:rPr>
              <a:t>	The size of the hexadecimal is much shorter than the binary number which makes them easy to write and remember. Let 0000 to 000F representing hexadecimal numbers from zero to fifteen, then 0010, 0011, 0012, …etc. Will represent sixteen, seventeen, eighteen… etc. till 001F which represent thirty open and so on.</a:t>
            </a:r>
          </a:p>
          <a:p>
            <a:pPr lvl="4">
              <a:lnSpc>
                <a:spcPct val="150000"/>
              </a:lnSpc>
            </a:pPr>
            <a:r>
              <a:rPr lang="en-US" sz="2000" dirty="0">
                <a:solidFill>
                  <a:srgbClr val="00B050"/>
                </a:solidFill>
                <a:latin typeface="Verdana" panose="020B0604030504040204" pitchFamily="34" charset="0"/>
              </a:rPr>
              <a:t>Example</a:t>
            </a:r>
          </a:p>
          <a:p>
            <a:pPr lvl="4">
              <a:lnSpc>
                <a:spcPct val="150000"/>
              </a:lnSpc>
            </a:pPr>
            <a:r>
              <a:rPr lang="en-US" sz="2000" dirty="0">
                <a:solidFill>
                  <a:srgbClr val="00B050"/>
                </a:solidFill>
                <a:latin typeface="Verdana" panose="020B0604030504040204" pitchFamily="34" charset="0"/>
              </a:rPr>
              <a:t>	Decimal Number −    </a:t>
            </a:r>
            <a:r>
              <a:rPr lang="en-US" sz="2000" dirty="0" err="1">
                <a:solidFill>
                  <a:srgbClr val="00B050"/>
                </a:solidFill>
                <a:latin typeface="Verdana" panose="020B0604030504040204" pitchFamily="34" charset="0"/>
              </a:rPr>
              <a:t>i</a:t>
            </a:r>
            <a:r>
              <a:rPr lang="en-US" sz="2000" dirty="0">
                <a:solidFill>
                  <a:srgbClr val="00B050"/>
                </a:solidFill>
                <a:latin typeface="Verdana" panose="020B0604030504040204" pitchFamily="34" charset="0"/>
              </a:rPr>
              <a:t>) </a:t>
            </a:r>
            <a:r>
              <a:rPr lang="en-US" sz="2000" dirty="0" smtClean="0">
                <a:solidFill>
                  <a:srgbClr val="00B050"/>
                </a:solidFill>
                <a:latin typeface="Verdana" panose="020B0604030504040204" pitchFamily="34" charset="0"/>
              </a:rPr>
              <a:t>95AB</a:t>
            </a:r>
            <a:r>
              <a:rPr lang="en-US" sz="2000" baseline="-25000" dirty="0" smtClean="0">
                <a:solidFill>
                  <a:srgbClr val="00B050"/>
                </a:solidFill>
                <a:latin typeface="Verdana" panose="020B0604030504040204" pitchFamily="34" charset="0"/>
              </a:rPr>
              <a:t>16</a:t>
            </a:r>
            <a:endParaRPr lang="en-US" sz="2000" baseline="-25000" dirty="0">
              <a:solidFill>
                <a:srgbClr val="00B050"/>
              </a:solidFill>
              <a:latin typeface="Verdana" panose="020B0604030504040204" pitchFamily="34" charset="0"/>
            </a:endParaRPr>
          </a:p>
          <a:p>
            <a:pPr lvl="4">
              <a:lnSpc>
                <a:spcPct val="150000"/>
              </a:lnSpc>
            </a:pPr>
            <a:r>
              <a:rPr lang="en-US" sz="2000" dirty="0">
                <a:solidFill>
                  <a:srgbClr val="00B050"/>
                </a:solidFill>
                <a:latin typeface="Verdana" panose="020B0604030504040204" pitchFamily="34" charset="0"/>
              </a:rPr>
              <a:t>			        	ii) </a:t>
            </a:r>
            <a:r>
              <a:rPr lang="en-US" sz="2000" dirty="0" smtClean="0">
                <a:solidFill>
                  <a:srgbClr val="00B050"/>
                </a:solidFill>
                <a:latin typeface="Verdana" panose="020B0604030504040204" pitchFamily="34" charset="0"/>
              </a:rPr>
              <a:t>ABC.DEF</a:t>
            </a:r>
            <a:r>
              <a:rPr lang="en-US" sz="2000" baseline="-25000" dirty="0" smtClean="0">
                <a:solidFill>
                  <a:srgbClr val="00B050"/>
                </a:solidFill>
                <a:latin typeface="Verdana" panose="020B0604030504040204" pitchFamily="34" charset="0"/>
              </a:rPr>
              <a:t>16</a:t>
            </a:r>
            <a:endParaRPr lang="en-US" sz="2000" baseline="-25000" dirty="0">
              <a:solidFill>
                <a:srgbClr val="00B050"/>
              </a:solidFill>
              <a:latin typeface="Verdana" panose="020B0604030504040204" pitchFamily="34" charset="0"/>
            </a:endParaRPr>
          </a:p>
          <a:p>
            <a:pPr lvl="5">
              <a:lnSpc>
                <a:spcPct val="150000"/>
              </a:lnSpc>
            </a:pPr>
            <a:r>
              <a:rPr lang="en-US" sz="2000" dirty="0">
                <a:solidFill>
                  <a:srgbClr val="00B050"/>
                </a:solidFill>
                <a:latin typeface="Verdana" panose="020B0604030504040204" pitchFamily="34" charset="0"/>
              </a:rPr>
              <a:t>			     	</a:t>
            </a:r>
            <a:r>
              <a:rPr lang="en-US" sz="2000" dirty="0" smtClean="0">
                <a:solidFill>
                  <a:srgbClr val="00B050"/>
                </a:solidFill>
                <a:latin typeface="Verdana" panose="020B0604030504040204" pitchFamily="34" charset="0"/>
              </a:rPr>
              <a:t>iii) 100.100</a:t>
            </a:r>
            <a:r>
              <a:rPr lang="en-US" sz="2000" baseline="-25000" dirty="0" smtClean="0">
                <a:solidFill>
                  <a:srgbClr val="00B050"/>
                </a:solidFill>
                <a:latin typeface="Verdana" panose="020B0604030504040204" pitchFamily="34" charset="0"/>
              </a:rPr>
              <a:t>16</a:t>
            </a:r>
            <a:endParaRPr lang="en-US" sz="2000" i="0" dirty="0">
              <a:solidFill>
                <a:srgbClr val="00B050"/>
              </a:solidFill>
              <a:effectLst/>
              <a:latin typeface="Verdana" panose="020B0604030504040204" pitchFamily="34" charset="0"/>
            </a:endParaRPr>
          </a:p>
        </p:txBody>
      </p:sp>
      <p:sp>
        <p:nvSpPr>
          <p:cNvPr id="3" name="Rectangle 2"/>
          <p:cNvSpPr/>
          <p:nvPr/>
        </p:nvSpPr>
        <p:spPr>
          <a:xfrm>
            <a:off x="3545775" y="0"/>
            <a:ext cx="4610558" cy="461665"/>
          </a:xfrm>
          <a:prstGeom prst="rect">
            <a:avLst/>
          </a:prstGeom>
        </p:spPr>
        <p:txBody>
          <a:bodyPr wrap="none">
            <a:spAutoFit/>
          </a:bodyPr>
          <a:lstStyle/>
          <a:p>
            <a:r>
              <a:rPr lang="en-US" sz="2400" b="1" i="0" dirty="0" smtClean="0">
                <a:solidFill>
                  <a:srgbClr val="FF0000"/>
                </a:solidFill>
                <a:effectLst/>
                <a:latin typeface="Verdana" panose="020B0604030504040204" pitchFamily="34" charset="0"/>
              </a:rPr>
              <a:t>4.  Hexadecimal Numbers</a:t>
            </a:r>
            <a:endParaRPr lang="en-US" sz="2400" b="1" dirty="0">
              <a:solidFill>
                <a:srgbClr val="FF0000"/>
              </a:solidFill>
            </a:endParaRPr>
          </a:p>
        </p:txBody>
      </p:sp>
    </p:spTree>
    <p:extLst>
      <p:ext uri="{BB962C8B-B14F-4D97-AF65-F5344CB8AC3E}">
        <p14:creationId xmlns:p14="http://schemas.microsoft.com/office/powerpoint/2010/main" val="360153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0647" y="3630705"/>
            <a:ext cx="3039035" cy="369332"/>
          </a:xfrm>
          <a:prstGeom prst="rect">
            <a:avLst/>
          </a:prstGeom>
          <a:noFill/>
          <a:ln w="3175">
            <a:solidFill>
              <a:schemeClr val="tx1"/>
            </a:solidFill>
          </a:ln>
        </p:spPr>
        <p:txBody>
          <a:bodyPr wrap="square" rtlCol="0">
            <a:spAutoFit/>
          </a:bodyPr>
          <a:lstStyle/>
          <a:p>
            <a:r>
              <a:rPr lang="en-US" b="1" dirty="0" smtClean="0"/>
              <a:t>Table for Number System</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3852843573"/>
              </p:ext>
            </p:extLst>
          </p:nvPr>
        </p:nvGraphicFramePr>
        <p:xfrm>
          <a:off x="3899647" y="93912"/>
          <a:ext cx="7820212" cy="6689504"/>
        </p:xfrm>
        <a:graphic>
          <a:graphicData uri="http://schemas.openxmlformats.org/drawingml/2006/table">
            <a:tbl>
              <a:tblPr firstRow="1" bandRow="1">
                <a:tableStyleId>{5C22544A-7EE6-4342-B048-85BDC9FD1C3A}</a:tableStyleId>
              </a:tblPr>
              <a:tblGrid>
                <a:gridCol w="1955053"/>
                <a:gridCol w="1955053"/>
                <a:gridCol w="1955053"/>
                <a:gridCol w="1955053"/>
              </a:tblGrid>
              <a:tr h="391937">
                <a:tc>
                  <a:txBody>
                    <a:bodyPr/>
                    <a:lstStyle/>
                    <a:p>
                      <a:pPr algn="l" fontAlgn="ctr"/>
                      <a:r>
                        <a:rPr lang="en-US" sz="1600" b="1" dirty="0" smtClean="0">
                          <a:effectLst/>
                          <a:latin typeface="Arial Black" panose="020B0A04020102020204" pitchFamily="34" charset="0"/>
                        </a:rPr>
                        <a:t>Decimal</a:t>
                      </a:r>
                    </a:p>
                    <a:p>
                      <a:pPr algn="l" fontAlgn="ctr"/>
                      <a:endParaRPr lang="en-US" sz="1600" b="1" dirty="0">
                        <a:effectLst/>
                        <a:latin typeface="Arial Black" panose="020B0A04020102020204" pitchFamily="34" charset="0"/>
                      </a:endParaRPr>
                    </a:p>
                  </a:txBody>
                  <a:tcPr marL="76200" marR="76200" marT="76200" marB="76200" anchor="ctr"/>
                </a:tc>
                <a:tc>
                  <a:txBody>
                    <a:bodyPr/>
                    <a:lstStyle/>
                    <a:p>
                      <a:pPr algn="l" fontAlgn="ctr"/>
                      <a:r>
                        <a:rPr lang="en-US" sz="1600" b="1" dirty="0" smtClean="0">
                          <a:effectLst/>
                          <a:latin typeface="Arial Black" panose="020B0A04020102020204" pitchFamily="34" charset="0"/>
                        </a:rPr>
                        <a:t>Binary</a:t>
                      </a:r>
                    </a:p>
                    <a:p>
                      <a:pPr algn="l" fontAlgn="ctr"/>
                      <a:endParaRPr lang="en-US" sz="1600" b="1" dirty="0">
                        <a:effectLst/>
                        <a:latin typeface="Arial Black" panose="020B0A04020102020204" pitchFamily="34" charset="0"/>
                      </a:endParaRPr>
                    </a:p>
                  </a:txBody>
                  <a:tcPr marL="76200" marR="76200" marT="76200" marB="76200" anchor="ctr"/>
                </a:tc>
                <a:tc>
                  <a:txBody>
                    <a:bodyPr/>
                    <a:lstStyle/>
                    <a:p>
                      <a:pPr algn="l" fontAlgn="ctr"/>
                      <a:r>
                        <a:rPr lang="en-US" sz="1600" b="1" dirty="0" smtClean="0">
                          <a:effectLst/>
                          <a:latin typeface="Arial Black" panose="020B0A04020102020204" pitchFamily="34" charset="0"/>
                        </a:rPr>
                        <a:t>  Octal</a:t>
                      </a:r>
                    </a:p>
                    <a:p>
                      <a:pPr algn="l" fontAlgn="ctr"/>
                      <a:endParaRPr lang="en-US" sz="1600" b="1" dirty="0">
                        <a:effectLst/>
                        <a:latin typeface="Arial Black" panose="020B0A04020102020204" pitchFamily="34" charset="0"/>
                      </a:endParaRPr>
                    </a:p>
                  </a:txBody>
                  <a:tcPr marL="76200" marR="76200" marT="76200" marB="76200" anchor="ctr"/>
                </a:tc>
                <a:tc>
                  <a:txBody>
                    <a:bodyPr/>
                    <a:lstStyle/>
                    <a:p>
                      <a:pPr algn="l" fontAlgn="ctr"/>
                      <a:r>
                        <a:rPr lang="en-US" sz="1600" b="1" dirty="0" smtClean="0">
                          <a:effectLst/>
                          <a:latin typeface="Arial Black" panose="020B0A04020102020204" pitchFamily="34" charset="0"/>
                        </a:rPr>
                        <a:t>Hexadecimal</a:t>
                      </a:r>
                    </a:p>
                    <a:p>
                      <a:pPr algn="l" fontAlgn="ctr"/>
                      <a:endParaRPr lang="en-US" sz="1600" b="1" dirty="0">
                        <a:effectLst/>
                        <a:latin typeface="Arial Black" panose="020B0A04020102020204" pitchFamily="34" charset="0"/>
                      </a:endParaRPr>
                    </a:p>
                  </a:txBody>
                  <a:tcPr marL="76200" marR="76200" marT="76200" marB="76200" anchor="ctr"/>
                </a:tc>
              </a:tr>
              <a:tr h="378089">
                <a:tc>
                  <a:txBody>
                    <a:bodyPr/>
                    <a:lstStyle/>
                    <a:p>
                      <a:pPr algn="ctr" fontAlgn="t"/>
                      <a:r>
                        <a:rPr lang="en-US" sz="1400" dirty="0">
                          <a:effectLst/>
                          <a:latin typeface="Arial Black" panose="020B0A04020102020204" pitchFamily="34" charset="0"/>
                        </a:rPr>
                        <a:t>0</a:t>
                      </a:r>
                    </a:p>
                  </a:txBody>
                  <a:tcPr marL="76200" marR="76200" marT="76200" marB="76200"/>
                </a:tc>
                <a:tc>
                  <a:txBody>
                    <a:bodyPr/>
                    <a:lstStyle/>
                    <a:p>
                      <a:pPr algn="ctr" fontAlgn="t"/>
                      <a:r>
                        <a:rPr lang="en-US" sz="1400" dirty="0">
                          <a:effectLst/>
                          <a:latin typeface="Arial Black" panose="020B0A04020102020204" pitchFamily="34" charset="0"/>
                        </a:rPr>
                        <a:t>0000</a:t>
                      </a:r>
                    </a:p>
                  </a:txBody>
                  <a:tcPr marL="76200" marR="76200" marT="76200" marB="76200"/>
                </a:tc>
                <a:tc>
                  <a:txBody>
                    <a:bodyPr/>
                    <a:lstStyle/>
                    <a:p>
                      <a:pPr algn="ctr" fontAlgn="t"/>
                      <a:r>
                        <a:rPr lang="en-US" sz="1400" dirty="0">
                          <a:effectLst/>
                          <a:latin typeface="Arial Black" panose="020B0A04020102020204" pitchFamily="34" charset="0"/>
                        </a:rPr>
                        <a:t>0</a:t>
                      </a:r>
                    </a:p>
                  </a:txBody>
                  <a:tcPr marL="76200" marR="76200" marT="76200" marB="76200"/>
                </a:tc>
                <a:tc>
                  <a:txBody>
                    <a:bodyPr/>
                    <a:lstStyle/>
                    <a:p>
                      <a:pPr algn="ctr" fontAlgn="t"/>
                      <a:r>
                        <a:rPr lang="en-US" sz="1400" dirty="0">
                          <a:effectLst/>
                          <a:latin typeface="Arial Black" panose="020B0A04020102020204" pitchFamily="34" charset="0"/>
                        </a:rPr>
                        <a:t>0</a:t>
                      </a:r>
                    </a:p>
                  </a:txBody>
                  <a:tcPr marL="76200" marR="76200" marT="76200" marB="76200"/>
                </a:tc>
              </a:tr>
              <a:tr h="378089">
                <a:tc>
                  <a:txBody>
                    <a:bodyPr/>
                    <a:lstStyle/>
                    <a:p>
                      <a:pPr algn="ctr" fontAlgn="t"/>
                      <a:r>
                        <a:rPr lang="en-US" sz="1400">
                          <a:effectLst/>
                          <a:latin typeface="Arial Black" panose="020B0A04020102020204" pitchFamily="34" charset="0"/>
                        </a:rPr>
                        <a:t>1</a:t>
                      </a:r>
                    </a:p>
                  </a:txBody>
                  <a:tcPr marL="76200" marR="76200" marT="76200" marB="76200"/>
                </a:tc>
                <a:tc>
                  <a:txBody>
                    <a:bodyPr/>
                    <a:lstStyle/>
                    <a:p>
                      <a:pPr algn="ctr" fontAlgn="t"/>
                      <a:r>
                        <a:rPr lang="en-US" sz="1400" dirty="0">
                          <a:effectLst/>
                          <a:latin typeface="Arial Black" panose="020B0A04020102020204" pitchFamily="34" charset="0"/>
                        </a:rPr>
                        <a:t>0001</a:t>
                      </a:r>
                    </a:p>
                  </a:txBody>
                  <a:tcPr marL="76200" marR="76200" marT="76200" marB="76200"/>
                </a:tc>
                <a:tc>
                  <a:txBody>
                    <a:bodyPr/>
                    <a:lstStyle/>
                    <a:p>
                      <a:pPr algn="ctr" fontAlgn="t"/>
                      <a:r>
                        <a:rPr lang="en-US" sz="1400" dirty="0">
                          <a:effectLst/>
                          <a:latin typeface="Arial Black" panose="020B0A04020102020204" pitchFamily="34" charset="0"/>
                        </a:rPr>
                        <a:t>1</a:t>
                      </a:r>
                    </a:p>
                  </a:txBody>
                  <a:tcPr marL="76200" marR="76200" marT="76200" marB="76200"/>
                </a:tc>
                <a:tc>
                  <a:txBody>
                    <a:bodyPr/>
                    <a:lstStyle/>
                    <a:p>
                      <a:pPr algn="ctr" fontAlgn="t"/>
                      <a:r>
                        <a:rPr lang="en-US" sz="1400">
                          <a:effectLst/>
                          <a:latin typeface="Arial Black" panose="020B0A04020102020204" pitchFamily="34" charset="0"/>
                        </a:rPr>
                        <a:t>1</a:t>
                      </a:r>
                    </a:p>
                  </a:txBody>
                  <a:tcPr marL="76200" marR="76200" marT="76200" marB="76200"/>
                </a:tc>
              </a:tr>
              <a:tr h="378089">
                <a:tc>
                  <a:txBody>
                    <a:bodyPr/>
                    <a:lstStyle/>
                    <a:p>
                      <a:pPr algn="ctr" fontAlgn="t"/>
                      <a:r>
                        <a:rPr lang="en-US" sz="1400">
                          <a:effectLst/>
                          <a:latin typeface="Arial Black" panose="020B0A04020102020204" pitchFamily="34" charset="0"/>
                        </a:rPr>
                        <a:t>2</a:t>
                      </a:r>
                    </a:p>
                  </a:txBody>
                  <a:tcPr marL="76200" marR="76200" marT="76200" marB="76200"/>
                </a:tc>
                <a:tc>
                  <a:txBody>
                    <a:bodyPr/>
                    <a:lstStyle/>
                    <a:p>
                      <a:pPr algn="ctr" fontAlgn="t"/>
                      <a:r>
                        <a:rPr lang="en-US" sz="1400">
                          <a:effectLst/>
                          <a:latin typeface="Arial Black" panose="020B0A04020102020204" pitchFamily="34" charset="0"/>
                        </a:rPr>
                        <a:t>0010</a:t>
                      </a:r>
                    </a:p>
                  </a:txBody>
                  <a:tcPr marL="76200" marR="76200" marT="76200" marB="76200"/>
                </a:tc>
                <a:tc>
                  <a:txBody>
                    <a:bodyPr/>
                    <a:lstStyle/>
                    <a:p>
                      <a:pPr algn="ctr" fontAlgn="t"/>
                      <a:r>
                        <a:rPr lang="en-US" sz="1400" dirty="0">
                          <a:effectLst/>
                          <a:latin typeface="Arial Black" panose="020B0A04020102020204" pitchFamily="34" charset="0"/>
                        </a:rPr>
                        <a:t>2</a:t>
                      </a:r>
                    </a:p>
                  </a:txBody>
                  <a:tcPr marL="76200" marR="76200" marT="76200" marB="76200"/>
                </a:tc>
                <a:tc>
                  <a:txBody>
                    <a:bodyPr/>
                    <a:lstStyle/>
                    <a:p>
                      <a:pPr algn="ctr" fontAlgn="t"/>
                      <a:r>
                        <a:rPr lang="en-US" sz="1400" dirty="0">
                          <a:effectLst/>
                          <a:latin typeface="Arial Black" panose="020B0A04020102020204" pitchFamily="34" charset="0"/>
                        </a:rPr>
                        <a:t>2</a:t>
                      </a:r>
                    </a:p>
                  </a:txBody>
                  <a:tcPr marL="76200" marR="76200" marT="76200" marB="76200"/>
                </a:tc>
              </a:tr>
              <a:tr h="378089">
                <a:tc>
                  <a:txBody>
                    <a:bodyPr/>
                    <a:lstStyle/>
                    <a:p>
                      <a:pPr algn="ctr" fontAlgn="t"/>
                      <a:r>
                        <a:rPr lang="en-US" sz="1400">
                          <a:effectLst/>
                          <a:latin typeface="Arial Black" panose="020B0A04020102020204" pitchFamily="34" charset="0"/>
                        </a:rPr>
                        <a:t>3</a:t>
                      </a:r>
                    </a:p>
                  </a:txBody>
                  <a:tcPr marL="76200" marR="76200" marT="76200" marB="76200"/>
                </a:tc>
                <a:tc>
                  <a:txBody>
                    <a:bodyPr/>
                    <a:lstStyle/>
                    <a:p>
                      <a:pPr algn="ctr" fontAlgn="t"/>
                      <a:r>
                        <a:rPr lang="en-US" sz="1400" dirty="0">
                          <a:effectLst/>
                          <a:latin typeface="Arial Black" panose="020B0A04020102020204" pitchFamily="34" charset="0"/>
                        </a:rPr>
                        <a:t>0011</a:t>
                      </a:r>
                    </a:p>
                  </a:txBody>
                  <a:tcPr marL="76200" marR="76200" marT="76200" marB="76200"/>
                </a:tc>
                <a:tc>
                  <a:txBody>
                    <a:bodyPr/>
                    <a:lstStyle/>
                    <a:p>
                      <a:pPr algn="ctr" fontAlgn="t"/>
                      <a:r>
                        <a:rPr lang="en-US" sz="1400" dirty="0">
                          <a:effectLst/>
                          <a:latin typeface="Arial Black" panose="020B0A04020102020204" pitchFamily="34" charset="0"/>
                        </a:rPr>
                        <a:t>3</a:t>
                      </a:r>
                    </a:p>
                  </a:txBody>
                  <a:tcPr marL="76200" marR="76200" marT="76200" marB="76200"/>
                </a:tc>
                <a:tc>
                  <a:txBody>
                    <a:bodyPr/>
                    <a:lstStyle/>
                    <a:p>
                      <a:pPr algn="ctr" fontAlgn="t"/>
                      <a:r>
                        <a:rPr lang="en-US" sz="1400" dirty="0">
                          <a:effectLst/>
                          <a:latin typeface="Arial Black" panose="020B0A04020102020204" pitchFamily="34" charset="0"/>
                        </a:rPr>
                        <a:t>3</a:t>
                      </a:r>
                    </a:p>
                  </a:txBody>
                  <a:tcPr marL="76200" marR="76200" marT="76200" marB="76200"/>
                </a:tc>
              </a:tr>
              <a:tr h="378089">
                <a:tc>
                  <a:txBody>
                    <a:bodyPr/>
                    <a:lstStyle/>
                    <a:p>
                      <a:pPr algn="ctr" fontAlgn="t"/>
                      <a:r>
                        <a:rPr lang="en-US" sz="1400">
                          <a:effectLst/>
                          <a:latin typeface="Arial Black" panose="020B0A04020102020204" pitchFamily="34" charset="0"/>
                        </a:rPr>
                        <a:t>4</a:t>
                      </a:r>
                    </a:p>
                  </a:txBody>
                  <a:tcPr marL="76200" marR="76200" marT="76200" marB="76200"/>
                </a:tc>
                <a:tc>
                  <a:txBody>
                    <a:bodyPr/>
                    <a:lstStyle/>
                    <a:p>
                      <a:pPr algn="ctr" fontAlgn="t"/>
                      <a:r>
                        <a:rPr lang="en-US" sz="1400" dirty="0">
                          <a:effectLst/>
                          <a:latin typeface="Arial Black" panose="020B0A04020102020204" pitchFamily="34" charset="0"/>
                        </a:rPr>
                        <a:t>0100</a:t>
                      </a:r>
                    </a:p>
                  </a:txBody>
                  <a:tcPr marL="76200" marR="76200" marT="76200" marB="76200"/>
                </a:tc>
                <a:tc>
                  <a:txBody>
                    <a:bodyPr/>
                    <a:lstStyle/>
                    <a:p>
                      <a:pPr algn="ctr" fontAlgn="t"/>
                      <a:r>
                        <a:rPr lang="en-US" sz="1400" dirty="0">
                          <a:effectLst/>
                          <a:latin typeface="Arial Black" panose="020B0A04020102020204" pitchFamily="34" charset="0"/>
                        </a:rPr>
                        <a:t>4</a:t>
                      </a:r>
                    </a:p>
                  </a:txBody>
                  <a:tcPr marL="76200" marR="76200" marT="76200" marB="76200"/>
                </a:tc>
                <a:tc>
                  <a:txBody>
                    <a:bodyPr/>
                    <a:lstStyle/>
                    <a:p>
                      <a:pPr algn="ctr" fontAlgn="t"/>
                      <a:r>
                        <a:rPr lang="en-US" sz="1400" dirty="0">
                          <a:effectLst/>
                          <a:latin typeface="Arial Black" panose="020B0A04020102020204" pitchFamily="34" charset="0"/>
                        </a:rPr>
                        <a:t>4</a:t>
                      </a:r>
                    </a:p>
                  </a:txBody>
                  <a:tcPr marL="76200" marR="76200" marT="76200" marB="76200"/>
                </a:tc>
              </a:tr>
              <a:tr h="378089">
                <a:tc>
                  <a:txBody>
                    <a:bodyPr/>
                    <a:lstStyle/>
                    <a:p>
                      <a:pPr algn="ctr" fontAlgn="t"/>
                      <a:r>
                        <a:rPr lang="en-US" sz="1400">
                          <a:effectLst/>
                          <a:latin typeface="Arial Black" panose="020B0A04020102020204" pitchFamily="34" charset="0"/>
                        </a:rPr>
                        <a:t>5</a:t>
                      </a:r>
                    </a:p>
                  </a:txBody>
                  <a:tcPr marL="76200" marR="76200" marT="76200" marB="76200"/>
                </a:tc>
                <a:tc>
                  <a:txBody>
                    <a:bodyPr/>
                    <a:lstStyle/>
                    <a:p>
                      <a:pPr algn="ctr" fontAlgn="t"/>
                      <a:r>
                        <a:rPr lang="en-US" sz="1400">
                          <a:effectLst/>
                          <a:latin typeface="Arial Black" panose="020B0A04020102020204" pitchFamily="34" charset="0"/>
                        </a:rPr>
                        <a:t>0101</a:t>
                      </a:r>
                    </a:p>
                  </a:txBody>
                  <a:tcPr marL="76200" marR="76200" marT="76200" marB="76200"/>
                </a:tc>
                <a:tc>
                  <a:txBody>
                    <a:bodyPr/>
                    <a:lstStyle/>
                    <a:p>
                      <a:pPr algn="ctr" fontAlgn="t"/>
                      <a:r>
                        <a:rPr lang="en-US" sz="1400" dirty="0">
                          <a:effectLst/>
                          <a:latin typeface="Arial Black" panose="020B0A04020102020204" pitchFamily="34" charset="0"/>
                        </a:rPr>
                        <a:t>5</a:t>
                      </a:r>
                    </a:p>
                  </a:txBody>
                  <a:tcPr marL="76200" marR="76200" marT="76200" marB="76200"/>
                </a:tc>
                <a:tc>
                  <a:txBody>
                    <a:bodyPr/>
                    <a:lstStyle/>
                    <a:p>
                      <a:pPr algn="ctr" fontAlgn="t"/>
                      <a:r>
                        <a:rPr lang="en-US" sz="1400" dirty="0">
                          <a:effectLst/>
                          <a:latin typeface="Arial Black" panose="020B0A04020102020204" pitchFamily="34" charset="0"/>
                        </a:rPr>
                        <a:t>5</a:t>
                      </a:r>
                    </a:p>
                  </a:txBody>
                  <a:tcPr marL="76200" marR="76200" marT="76200" marB="76200"/>
                </a:tc>
              </a:tr>
              <a:tr h="378089">
                <a:tc>
                  <a:txBody>
                    <a:bodyPr/>
                    <a:lstStyle/>
                    <a:p>
                      <a:pPr algn="ctr" fontAlgn="t"/>
                      <a:r>
                        <a:rPr lang="en-US" sz="1400">
                          <a:effectLst/>
                          <a:latin typeface="Arial Black" panose="020B0A04020102020204" pitchFamily="34" charset="0"/>
                        </a:rPr>
                        <a:t>6</a:t>
                      </a:r>
                    </a:p>
                  </a:txBody>
                  <a:tcPr marL="76200" marR="76200" marT="76200" marB="76200"/>
                </a:tc>
                <a:tc>
                  <a:txBody>
                    <a:bodyPr/>
                    <a:lstStyle/>
                    <a:p>
                      <a:pPr algn="ctr" fontAlgn="t"/>
                      <a:r>
                        <a:rPr lang="en-US" sz="1400">
                          <a:effectLst/>
                          <a:latin typeface="Arial Black" panose="020B0A04020102020204" pitchFamily="34" charset="0"/>
                        </a:rPr>
                        <a:t>0110</a:t>
                      </a:r>
                    </a:p>
                  </a:txBody>
                  <a:tcPr marL="76200" marR="76200" marT="76200" marB="76200"/>
                </a:tc>
                <a:tc>
                  <a:txBody>
                    <a:bodyPr/>
                    <a:lstStyle/>
                    <a:p>
                      <a:pPr algn="ctr" fontAlgn="t"/>
                      <a:r>
                        <a:rPr lang="en-US" sz="1400" dirty="0">
                          <a:effectLst/>
                          <a:latin typeface="Arial Black" panose="020B0A04020102020204" pitchFamily="34" charset="0"/>
                        </a:rPr>
                        <a:t>6</a:t>
                      </a:r>
                    </a:p>
                  </a:txBody>
                  <a:tcPr marL="76200" marR="76200" marT="76200" marB="76200"/>
                </a:tc>
                <a:tc>
                  <a:txBody>
                    <a:bodyPr/>
                    <a:lstStyle/>
                    <a:p>
                      <a:pPr algn="ctr" fontAlgn="t"/>
                      <a:r>
                        <a:rPr lang="en-US" sz="1400" dirty="0">
                          <a:effectLst/>
                          <a:latin typeface="Arial Black" panose="020B0A04020102020204" pitchFamily="34" charset="0"/>
                        </a:rPr>
                        <a:t>6</a:t>
                      </a:r>
                    </a:p>
                  </a:txBody>
                  <a:tcPr marL="76200" marR="76200" marT="76200" marB="76200"/>
                </a:tc>
              </a:tr>
              <a:tr h="378089">
                <a:tc>
                  <a:txBody>
                    <a:bodyPr/>
                    <a:lstStyle/>
                    <a:p>
                      <a:pPr algn="ctr" fontAlgn="t"/>
                      <a:r>
                        <a:rPr lang="en-US" sz="1400">
                          <a:effectLst/>
                          <a:latin typeface="Arial Black" panose="020B0A04020102020204" pitchFamily="34" charset="0"/>
                        </a:rPr>
                        <a:t>7</a:t>
                      </a:r>
                    </a:p>
                  </a:txBody>
                  <a:tcPr marL="76200" marR="76200" marT="76200" marB="76200"/>
                </a:tc>
                <a:tc>
                  <a:txBody>
                    <a:bodyPr/>
                    <a:lstStyle/>
                    <a:p>
                      <a:pPr algn="ctr" fontAlgn="t"/>
                      <a:r>
                        <a:rPr lang="en-US" sz="1400">
                          <a:effectLst/>
                          <a:latin typeface="Arial Black" panose="020B0A04020102020204" pitchFamily="34" charset="0"/>
                        </a:rPr>
                        <a:t>0111</a:t>
                      </a:r>
                    </a:p>
                  </a:txBody>
                  <a:tcPr marL="76200" marR="76200" marT="76200" marB="76200"/>
                </a:tc>
                <a:tc>
                  <a:txBody>
                    <a:bodyPr/>
                    <a:lstStyle/>
                    <a:p>
                      <a:pPr algn="ctr" fontAlgn="t"/>
                      <a:r>
                        <a:rPr lang="en-US" sz="1400" dirty="0">
                          <a:effectLst/>
                          <a:latin typeface="Arial Black" panose="020B0A04020102020204" pitchFamily="34" charset="0"/>
                        </a:rPr>
                        <a:t>7</a:t>
                      </a:r>
                    </a:p>
                  </a:txBody>
                  <a:tcPr marL="76200" marR="76200" marT="76200" marB="76200"/>
                </a:tc>
                <a:tc>
                  <a:txBody>
                    <a:bodyPr/>
                    <a:lstStyle/>
                    <a:p>
                      <a:pPr algn="ctr" fontAlgn="t"/>
                      <a:r>
                        <a:rPr lang="en-US" sz="1400" dirty="0">
                          <a:effectLst/>
                          <a:latin typeface="Arial Black" panose="020B0A04020102020204" pitchFamily="34" charset="0"/>
                        </a:rPr>
                        <a:t>7</a:t>
                      </a:r>
                    </a:p>
                  </a:txBody>
                  <a:tcPr marL="76200" marR="76200" marT="76200" marB="76200"/>
                </a:tc>
              </a:tr>
              <a:tr h="378089">
                <a:tc>
                  <a:txBody>
                    <a:bodyPr/>
                    <a:lstStyle/>
                    <a:p>
                      <a:pPr algn="ctr" fontAlgn="t"/>
                      <a:r>
                        <a:rPr lang="en-US" sz="1400">
                          <a:effectLst/>
                          <a:latin typeface="Arial Black" panose="020B0A04020102020204" pitchFamily="34" charset="0"/>
                        </a:rPr>
                        <a:t>8</a:t>
                      </a:r>
                    </a:p>
                  </a:txBody>
                  <a:tcPr marL="76200" marR="76200" marT="76200" marB="76200"/>
                </a:tc>
                <a:tc>
                  <a:txBody>
                    <a:bodyPr/>
                    <a:lstStyle/>
                    <a:p>
                      <a:pPr algn="ctr" fontAlgn="t"/>
                      <a:r>
                        <a:rPr lang="en-US" sz="1400">
                          <a:effectLst/>
                          <a:latin typeface="Arial Black" panose="020B0A04020102020204" pitchFamily="34" charset="0"/>
                        </a:rPr>
                        <a:t>1000</a:t>
                      </a:r>
                    </a:p>
                  </a:txBody>
                  <a:tcPr marL="76200" marR="76200" marT="76200" marB="76200"/>
                </a:tc>
                <a:tc>
                  <a:txBody>
                    <a:bodyPr/>
                    <a:lstStyle/>
                    <a:p>
                      <a:pPr algn="ctr" fontAlgn="t"/>
                      <a:r>
                        <a:rPr lang="en-US" sz="1400" dirty="0">
                          <a:effectLst/>
                          <a:latin typeface="Arial Black" panose="020B0A04020102020204" pitchFamily="34" charset="0"/>
                        </a:rPr>
                        <a:t>10</a:t>
                      </a:r>
                    </a:p>
                  </a:txBody>
                  <a:tcPr marL="76200" marR="76200" marT="76200" marB="76200"/>
                </a:tc>
                <a:tc>
                  <a:txBody>
                    <a:bodyPr/>
                    <a:lstStyle/>
                    <a:p>
                      <a:pPr algn="ctr" fontAlgn="t"/>
                      <a:r>
                        <a:rPr lang="en-US" sz="1400" dirty="0">
                          <a:effectLst/>
                          <a:latin typeface="Arial Black" panose="020B0A04020102020204" pitchFamily="34" charset="0"/>
                        </a:rPr>
                        <a:t>8</a:t>
                      </a:r>
                    </a:p>
                  </a:txBody>
                  <a:tcPr marL="76200" marR="76200" marT="76200" marB="76200"/>
                </a:tc>
              </a:tr>
              <a:tr h="378089">
                <a:tc>
                  <a:txBody>
                    <a:bodyPr/>
                    <a:lstStyle/>
                    <a:p>
                      <a:pPr algn="ctr" fontAlgn="t"/>
                      <a:r>
                        <a:rPr lang="en-US" sz="1400">
                          <a:effectLst/>
                          <a:latin typeface="Arial Black" panose="020B0A04020102020204" pitchFamily="34" charset="0"/>
                        </a:rPr>
                        <a:t>9</a:t>
                      </a:r>
                    </a:p>
                  </a:txBody>
                  <a:tcPr marL="76200" marR="76200" marT="76200" marB="76200"/>
                </a:tc>
                <a:tc>
                  <a:txBody>
                    <a:bodyPr/>
                    <a:lstStyle/>
                    <a:p>
                      <a:pPr algn="ctr" fontAlgn="t"/>
                      <a:r>
                        <a:rPr lang="en-US" sz="1400">
                          <a:effectLst/>
                          <a:latin typeface="Arial Black" panose="020B0A04020102020204" pitchFamily="34" charset="0"/>
                        </a:rPr>
                        <a:t>1001</a:t>
                      </a:r>
                    </a:p>
                  </a:txBody>
                  <a:tcPr marL="76200" marR="76200" marT="76200" marB="76200"/>
                </a:tc>
                <a:tc>
                  <a:txBody>
                    <a:bodyPr/>
                    <a:lstStyle/>
                    <a:p>
                      <a:pPr algn="ctr" fontAlgn="t"/>
                      <a:r>
                        <a:rPr lang="en-US" sz="1400" dirty="0">
                          <a:effectLst/>
                          <a:latin typeface="Arial Black" panose="020B0A04020102020204" pitchFamily="34" charset="0"/>
                        </a:rPr>
                        <a:t>11</a:t>
                      </a:r>
                    </a:p>
                  </a:txBody>
                  <a:tcPr marL="76200" marR="76200" marT="76200" marB="76200"/>
                </a:tc>
                <a:tc>
                  <a:txBody>
                    <a:bodyPr/>
                    <a:lstStyle/>
                    <a:p>
                      <a:pPr algn="ctr" fontAlgn="t"/>
                      <a:r>
                        <a:rPr lang="en-US" sz="1400" dirty="0">
                          <a:effectLst/>
                          <a:latin typeface="Arial Black" panose="020B0A04020102020204" pitchFamily="34" charset="0"/>
                        </a:rPr>
                        <a:t>9</a:t>
                      </a:r>
                    </a:p>
                  </a:txBody>
                  <a:tcPr marL="76200" marR="76200" marT="76200" marB="76200"/>
                </a:tc>
              </a:tr>
              <a:tr h="378089">
                <a:tc>
                  <a:txBody>
                    <a:bodyPr/>
                    <a:lstStyle/>
                    <a:p>
                      <a:pPr algn="ctr" fontAlgn="t"/>
                      <a:r>
                        <a:rPr lang="en-US" sz="1400">
                          <a:effectLst/>
                          <a:latin typeface="Arial Black" panose="020B0A04020102020204" pitchFamily="34" charset="0"/>
                        </a:rPr>
                        <a:t>10</a:t>
                      </a:r>
                    </a:p>
                  </a:txBody>
                  <a:tcPr marL="76200" marR="76200" marT="76200" marB="76200"/>
                </a:tc>
                <a:tc>
                  <a:txBody>
                    <a:bodyPr/>
                    <a:lstStyle/>
                    <a:p>
                      <a:pPr algn="ctr" fontAlgn="t"/>
                      <a:r>
                        <a:rPr lang="en-US" sz="1400">
                          <a:effectLst/>
                          <a:latin typeface="Arial Black" panose="020B0A04020102020204" pitchFamily="34" charset="0"/>
                        </a:rPr>
                        <a:t>1010</a:t>
                      </a:r>
                    </a:p>
                  </a:txBody>
                  <a:tcPr marL="76200" marR="76200" marT="76200" marB="76200"/>
                </a:tc>
                <a:tc>
                  <a:txBody>
                    <a:bodyPr/>
                    <a:lstStyle/>
                    <a:p>
                      <a:pPr algn="ctr" fontAlgn="t"/>
                      <a:r>
                        <a:rPr lang="en-US" sz="1400" dirty="0">
                          <a:effectLst/>
                          <a:latin typeface="Arial Black" panose="020B0A04020102020204" pitchFamily="34" charset="0"/>
                        </a:rPr>
                        <a:t>12</a:t>
                      </a:r>
                    </a:p>
                  </a:txBody>
                  <a:tcPr marL="76200" marR="76200" marT="76200" marB="76200"/>
                </a:tc>
                <a:tc>
                  <a:txBody>
                    <a:bodyPr/>
                    <a:lstStyle/>
                    <a:p>
                      <a:pPr algn="ctr" fontAlgn="t"/>
                      <a:r>
                        <a:rPr lang="en-US" sz="1400" dirty="0">
                          <a:effectLst/>
                          <a:latin typeface="Arial Black" panose="020B0A04020102020204" pitchFamily="34" charset="0"/>
                        </a:rPr>
                        <a:t>A</a:t>
                      </a:r>
                    </a:p>
                  </a:txBody>
                  <a:tcPr marL="76200" marR="76200" marT="76200" marB="76200"/>
                </a:tc>
              </a:tr>
              <a:tr h="378089">
                <a:tc>
                  <a:txBody>
                    <a:bodyPr/>
                    <a:lstStyle/>
                    <a:p>
                      <a:pPr algn="ctr" fontAlgn="t"/>
                      <a:r>
                        <a:rPr lang="en-US" sz="1400">
                          <a:effectLst/>
                          <a:latin typeface="Arial Black" panose="020B0A04020102020204" pitchFamily="34" charset="0"/>
                        </a:rPr>
                        <a:t>11</a:t>
                      </a:r>
                    </a:p>
                  </a:txBody>
                  <a:tcPr marL="76200" marR="76200" marT="76200" marB="76200"/>
                </a:tc>
                <a:tc>
                  <a:txBody>
                    <a:bodyPr/>
                    <a:lstStyle/>
                    <a:p>
                      <a:pPr algn="ctr" fontAlgn="t"/>
                      <a:r>
                        <a:rPr lang="en-US" sz="1400">
                          <a:effectLst/>
                          <a:latin typeface="Arial Black" panose="020B0A04020102020204" pitchFamily="34" charset="0"/>
                        </a:rPr>
                        <a:t>1011</a:t>
                      </a:r>
                    </a:p>
                  </a:txBody>
                  <a:tcPr marL="76200" marR="76200" marT="76200" marB="76200"/>
                </a:tc>
                <a:tc>
                  <a:txBody>
                    <a:bodyPr/>
                    <a:lstStyle/>
                    <a:p>
                      <a:pPr algn="ctr" fontAlgn="t"/>
                      <a:r>
                        <a:rPr lang="en-US" sz="1400" dirty="0">
                          <a:effectLst/>
                          <a:latin typeface="Arial Black" panose="020B0A04020102020204" pitchFamily="34" charset="0"/>
                        </a:rPr>
                        <a:t>13</a:t>
                      </a:r>
                    </a:p>
                  </a:txBody>
                  <a:tcPr marL="76200" marR="76200" marT="76200" marB="76200"/>
                </a:tc>
                <a:tc>
                  <a:txBody>
                    <a:bodyPr/>
                    <a:lstStyle/>
                    <a:p>
                      <a:pPr algn="ctr" fontAlgn="t"/>
                      <a:r>
                        <a:rPr lang="en-US" sz="1400" dirty="0">
                          <a:effectLst/>
                          <a:latin typeface="Arial Black" panose="020B0A04020102020204" pitchFamily="34" charset="0"/>
                        </a:rPr>
                        <a:t>B</a:t>
                      </a:r>
                    </a:p>
                  </a:txBody>
                  <a:tcPr marL="76200" marR="76200" marT="76200" marB="76200"/>
                </a:tc>
              </a:tr>
              <a:tr h="378089">
                <a:tc>
                  <a:txBody>
                    <a:bodyPr/>
                    <a:lstStyle/>
                    <a:p>
                      <a:pPr algn="ctr" fontAlgn="t"/>
                      <a:r>
                        <a:rPr lang="en-US" sz="1400">
                          <a:effectLst/>
                          <a:latin typeface="Arial Black" panose="020B0A04020102020204" pitchFamily="34" charset="0"/>
                        </a:rPr>
                        <a:t>12</a:t>
                      </a:r>
                    </a:p>
                  </a:txBody>
                  <a:tcPr marL="76200" marR="76200" marT="76200" marB="76200"/>
                </a:tc>
                <a:tc>
                  <a:txBody>
                    <a:bodyPr/>
                    <a:lstStyle/>
                    <a:p>
                      <a:pPr algn="ctr" fontAlgn="t"/>
                      <a:r>
                        <a:rPr lang="en-US" sz="1400">
                          <a:effectLst/>
                          <a:latin typeface="Arial Black" panose="020B0A04020102020204" pitchFamily="34" charset="0"/>
                        </a:rPr>
                        <a:t>1100</a:t>
                      </a:r>
                    </a:p>
                  </a:txBody>
                  <a:tcPr marL="76200" marR="76200" marT="76200" marB="76200"/>
                </a:tc>
                <a:tc>
                  <a:txBody>
                    <a:bodyPr/>
                    <a:lstStyle/>
                    <a:p>
                      <a:pPr algn="ctr" fontAlgn="t"/>
                      <a:r>
                        <a:rPr lang="en-US" sz="1400">
                          <a:effectLst/>
                          <a:latin typeface="Arial Black" panose="020B0A04020102020204" pitchFamily="34" charset="0"/>
                        </a:rPr>
                        <a:t>14</a:t>
                      </a:r>
                    </a:p>
                  </a:txBody>
                  <a:tcPr marL="76200" marR="76200" marT="76200" marB="76200"/>
                </a:tc>
                <a:tc>
                  <a:txBody>
                    <a:bodyPr/>
                    <a:lstStyle/>
                    <a:p>
                      <a:pPr algn="ctr" fontAlgn="t"/>
                      <a:r>
                        <a:rPr lang="en-US" sz="1400" dirty="0">
                          <a:effectLst/>
                          <a:latin typeface="Arial Black" panose="020B0A04020102020204" pitchFamily="34" charset="0"/>
                        </a:rPr>
                        <a:t>C</a:t>
                      </a:r>
                    </a:p>
                  </a:txBody>
                  <a:tcPr marL="76200" marR="76200" marT="76200" marB="76200"/>
                </a:tc>
              </a:tr>
              <a:tr h="378089">
                <a:tc>
                  <a:txBody>
                    <a:bodyPr/>
                    <a:lstStyle/>
                    <a:p>
                      <a:pPr algn="ctr" fontAlgn="t"/>
                      <a:r>
                        <a:rPr lang="en-US" sz="1400">
                          <a:effectLst/>
                          <a:latin typeface="Arial Black" panose="020B0A04020102020204" pitchFamily="34" charset="0"/>
                        </a:rPr>
                        <a:t>13</a:t>
                      </a:r>
                    </a:p>
                  </a:txBody>
                  <a:tcPr marL="76200" marR="76200" marT="76200" marB="76200"/>
                </a:tc>
                <a:tc>
                  <a:txBody>
                    <a:bodyPr/>
                    <a:lstStyle/>
                    <a:p>
                      <a:pPr algn="ctr" fontAlgn="t"/>
                      <a:r>
                        <a:rPr lang="en-US" sz="1400">
                          <a:effectLst/>
                          <a:latin typeface="Arial Black" panose="020B0A04020102020204" pitchFamily="34" charset="0"/>
                        </a:rPr>
                        <a:t>1101</a:t>
                      </a:r>
                    </a:p>
                  </a:txBody>
                  <a:tcPr marL="76200" marR="76200" marT="76200" marB="76200"/>
                </a:tc>
                <a:tc>
                  <a:txBody>
                    <a:bodyPr/>
                    <a:lstStyle/>
                    <a:p>
                      <a:pPr algn="ctr" fontAlgn="t"/>
                      <a:r>
                        <a:rPr lang="en-US" sz="1400">
                          <a:effectLst/>
                          <a:latin typeface="Arial Black" panose="020B0A04020102020204" pitchFamily="34" charset="0"/>
                        </a:rPr>
                        <a:t>15</a:t>
                      </a:r>
                    </a:p>
                  </a:txBody>
                  <a:tcPr marL="76200" marR="76200" marT="76200" marB="76200"/>
                </a:tc>
                <a:tc>
                  <a:txBody>
                    <a:bodyPr/>
                    <a:lstStyle/>
                    <a:p>
                      <a:pPr algn="ctr" fontAlgn="t"/>
                      <a:r>
                        <a:rPr lang="en-US" sz="1400" dirty="0">
                          <a:effectLst/>
                          <a:latin typeface="Arial Black" panose="020B0A04020102020204" pitchFamily="34" charset="0"/>
                        </a:rPr>
                        <a:t>D</a:t>
                      </a:r>
                    </a:p>
                  </a:txBody>
                  <a:tcPr marL="76200" marR="76200" marT="76200" marB="76200"/>
                </a:tc>
              </a:tr>
              <a:tr h="378089">
                <a:tc>
                  <a:txBody>
                    <a:bodyPr/>
                    <a:lstStyle/>
                    <a:p>
                      <a:pPr algn="ctr" fontAlgn="t"/>
                      <a:r>
                        <a:rPr lang="en-US" sz="1400">
                          <a:effectLst/>
                          <a:latin typeface="Arial Black" panose="020B0A04020102020204" pitchFamily="34" charset="0"/>
                        </a:rPr>
                        <a:t>14</a:t>
                      </a:r>
                    </a:p>
                  </a:txBody>
                  <a:tcPr marL="76200" marR="76200" marT="76200" marB="76200"/>
                </a:tc>
                <a:tc>
                  <a:txBody>
                    <a:bodyPr/>
                    <a:lstStyle/>
                    <a:p>
                      <a:pPr algn="ctr" fontAlgn="t"/>
                      <a:r>
                        <a:rPr lang="en-US" sz="1400" dirty="0">
                          <a:effectLst/>
                          <a:latin typeface="Arial Black" panose="020B0A04020102020204" pitchFamily="34" charset="0"/>
                        </a:rPr>
                        <a:t>1110</a:t>
                      </a:r>
                    </a:p>
                  </a:txBody>
                  <a:tcPr marL="76200" marR="76200" marT="76200" marB="76200"/>
                </a:tc>
                <a:tc>
                  <a:txBody>
                    <a:bodyPr/>
                    <a:lstStyle/>
                    <a:p>
                      <a:pPr algn="ctr" fontAlgn="t"/>
                      <a:r>
                        <a:rPr lang="en-US" sz="1400">
                          <a:effectLst/>
                          <a:latin typeface="Arial Black" panose="020B0A04020102020204" pitchFamily="34" charset="0"/>
                        </a:rPr>
                        <a:t>16</a:t>
                      </a:r>
                    </a:p>
                  </a:txBody>
                  <a:tcPr marL="76200" marR="76200" marT="76200" marB="76200"/>
                </a:tc>
                <a:tc>
                  <a:txBody>
                    <a:bodyPr/>
                    <a:lstStyle/>
                    <a:p>
                      <a:pPr algn="ctr" fontAlgn="t"/>
                      <a:r>
                        <a:rPr lang="en-US" sz="1400" dirty="0">
                          <a:effectLst/>
                          <a:latin typeface="Arial Black" panose="020B0A04020102020204" pitchFamily="34" charset="0"/>
                        </a:rPr>
                        <a:t>E</a:t>
                      </a:r>
                    </a:p>
                  </a:txBody>
                  <a:tcPr marL="76200" marR="76200" marT="76200" marB="76200"/>
                </a:tc>
              </a:tr>
              <a:tr h="378089">
                <a:tc>
                  <a:txBody>
                    <a:bodyPr/>
                    <a:lstStyle/>
                    <a:p>
                      <a:pPr algn="ctr" fontAlgn="t"/>
                      <a:r>
                        <a:rPr lang="en-US" sz="1400">
                          <a:effectLst/>
                          <a:latin typeface="Arial Black" panose="020B0A04020102020204" pitchFamily="34" charset="0"/>
                        </a:rPr>
                        <a:t>15</a:t>
                      </a:r>
                    </a:p>
                  </a:txBody>
                  <a:tcPr marL="76200" marR="76200" marT="76200" marB="76200"/>
                </a:tc>
                <a:tc>
                  <a:txBody>
                    <a:bodyPr/>
                    <a:lstStyle/>
                    <a:p>
                      <a:pPr algn="ctr" fontAlgn="t"/>
                      <a:r>
                        <a:rPr lang="en-US" sz="1400" dirty="0">
                          <a:effectLst/>
                          <a:latin typeface="Arial Black" panose="020B0A04020102020204" pitchFamily="34" charset="0"/>
                        </a:rPr>
                        <a:t>1111</a:t>
                      </a:r>
                    </a:p>
                  </a:txBody>
                  <a:tcPr marL="76200" marR="76200" marT="76200" marB="76200"/>
                </a:tc>
                <a:tc>
                  <a:txBody>
                    <a:bodyPr/>
                    <a:lstStyle/>
                    <a:p>
                      <a:pPr algn="ctr" fontAlgn="t"/>
                      <a:r>
                        <a:rPr lang="en-US" sz="1400">
                          <a:effectLst/>
                          <a:latin typeface="Arial Black" panose="020B0A04020102020204" pitchFamily="34" charset="0"/>
                        </a:rPr>
                        <a:t>17</a:t>
                      </a:r>
                    </a:p>
                  </a:txBody>
                  <a:tcPr marL="76200" marR="76200" marT="76200" marB="76200"/>
                </a:tc>
                <a:tc>
                  <a:txBody>
                    <a:bodyPr/>
                    <a:lstStyle/>
                    <a:p>
                      <a:pPr algn="ctr" fontAlgn="t"/>
                      <a:r>
                        <a:rPr lang="en-US" sz="1400" dirty="0">
                          <a:effectLst/>
                          <a:latin typeface="Arial Black" panose="020B0A04020102020204" pitchFamily="34" charset="0"/>
                        </a:rPr>
                        <a:t>F</a:t>
                      </a:r>
                    </a:p>
                  </a:txBody>
                  <a:tcPr marL="76200" marR="76200" marT="76200" marB="76200"/>
                </a:tc>
              </a:tr>
            </a:tbl>
          </a:graphicData>
        </a:graphic>
      </p:graphicFrame>
      <p:sp>
        <p:nvSpPr>
          <p:cNvPr id="2" name="TextBox 1"/>
          <p:cNvSpPr txBox="1"/>
          <p:nvPr/>
        </p:nvSpPr>
        <p:spPr>
          <a:xfrm>
            <a:off x="10085295" y="376517"/>
            <a:ext cx="1371600" cy="369332"/>
          </a:xfrm>
          <a:prstGeom prst="rect">
            <a:avLst/>
          </a:prstGeom>
          <a:noFill/>
        </p:spPr>
        <p:txBody>
          <a:bodyPr wrap="square" rtlCol="0">
            <a:spAutoFit/>
          </a:bodyPr>
          <a:lstStyle/>
          <a:p>
            <a:r>
              <a:rPr lang="en-US" b="1" dirty="0" smtClean="0">
                <a:solidFill>
                  <a:srgbClr val="C00000"/>
                </a:solidFill>
              </a:rPr>
              <a:t>2</a:t>
            </a:r>
            <a:r>
              <a:rPr lang="en-US" b="1" baseline="30000" dirty="0" smtClean="0">
                <a:solidFill>
                  <a:srgbClr val="C00000"/>
                </a:solidFill>
              </a:rPr>
              <a:t>3   </a:t>
            </a:r>
            <a:r>
              <a:rPr lang="en-US" b="1" dirty="0" smtClean="0">
                <a:solidFill>
                  <a:srgbClr val="C00000"/>
                </a:solidFill>
              </a:rPr>
              <a:t>2</a:t>
            </a:r>
            <a:r>
              <a:rPr lang="en-US" b="1" baseline="30000" dirty="0" smtClean="0">
                <a:solidFill>
                  <a:srgbClr val="C00000"/>
                </a:solidFill>
              </a:rPr>
              <a:t>2  </a:t>
            </a:r>
            <a:r>
              <a:rPr lang="en-US" b="1" dirty="0">
                <a:solidFill>
                  <a:srgbClr val="C00000"/>
                </a:solidFill>
              </a:rPr>
              <a:t>2</a:t>
            </a:r>
            <a:r>
              <a:rPr lang="en-US" b="1" baseline="30000" dirty="0">
                <a:solidFill>
                  <a:srgbClr val="C00000"/>
                </a:solidFill>
              </a:rPr>
              <a:t>1  </a:t>
            </a:r>
            <a:r>
              <a:rPr lang="en-US" b="1" dirty="0">
                <a:solidFill>
                  <a:srgbClr val="C00000"/>
                </a:solidFill>
              </a:rPr>
              <a:t>2</a:t>
            </a:r>
            <a:r>
              <a:rPr lang="en-US" b="1" baseline="30000" dirty="0">
                <a:solidFill>
                  <a:srgbClr val="C00000"/>
                </a:solidFill>
              </a:rPr>
              <a:t>0</a:t>
            </a:r>
          </a:p>
        </p:txBody>
      </p:sp>
      <p:sp>
        <p:nvSpPr>
          <p:cNvPr id="3" name="Rectangle 2"/>
          <p:cNvSpPr/>
          <p:nvPr/>
        </p:nvSpPr>
        <p:spPr>
          <a:xfrm>
            <a:off x="8315750" y="363069"/>
            <a:ext cx="912429" cy="369332"/>
          </a:xfrm>
          <a:prstGeom prst="rect">
            <a:avLst/>
          </a:prstGeom>
        </p:spPr>
        <p:txBody>
          <a:bodyPr wrap="none">
            <a:spAutoFit/>
          </a:bodyPr>
          <a:lstStyle/>
          <a:p>
            <a:r>
              <a:rPr lang="en-US" b="1" dirty="0">
                <a:solidFill>
                  <a:srgbClr val="C00000"/>
                </a:solidFill>
              </a:rPr>
              <a:t>2</a:t>
            </a:r>
            <a:r>
              <a:rPr lang="en-US" b="1" baseline="30000" dirty="0">
                <a:solidFill>
                  <a:srgbClr val="C00000"/>
                </a:solidFill>
              </a:rPr>
              <a:t>2  </a:t>
            </a:r>
            <a:r>
              <a:rPr lang="en-US" b="1" dirty="0">
                <a:solidFill>
                  <a:srgbClr val="C00000"/>
                </a:solidFill>
              </a:rPr>
              <a:t>2</a:t>
            </a:r>
            <a:r>
              <a:rPr lang="en-US" b="1" baseline="30000" dirty="0">
                <a:solidFill>
                  <a:srgbClr val="C00000"/>
                </a:solidFill>
              </a:rPr>
              <a:t>1  </a:t>
            </a:r>
            <a:r>
              <a:rPr lang="en-US" b="1" dirty="0">
                <a:solidFill>
                  <a:srgbClr val="C00000"/>
                </a:solidFill>
              </a:rPr>
              <a:t>2</a:t>
            </a:r>
            <a:r>
              <a:rPr lang="en-US" b="1" baseline="30000" dirty="0">
                <a:solidFill>
                  <a:srgbClr val="C00000"/>
                </a:solidFill>
              </a:rPr>
              <a:t>0</a:t>
            </a:r>
          </a:p>
        </p:txBody>
      </p:sp>
    </p:spTree>
    <p:extLst>
      <p:ext uri="{BB962C8B-B14F-4D97-AF65-F5344CB8AC3E}">
        <p14:creationId xmlns:p14="http://schemas.microsoft.com/office/powerpoint/2010/main" val="302848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810434" y="0"/>
            <a:ext cx="6979024" cy="707886"/>
          </a:xfrm>
          <a:prstGeom prst="rect">
            <a:avLst/>
          </a:prstGeom>
          <a:noFill/>
        </p:spPr>
        <p:txBody>
          <a:bodyPr wrap="square" rtlCol="0">
            <a:spAutoFit/>
          </a:bodyPr>
          <a:lstStyle/>
          <a:p>
            <a:r>
              <a:rPr lang="en-US" sz="4000" b="1" dirty="0" smtClean="0">
                <a:solidFill>
                  <a:srgbClr val="7030A0"/>
                </a:solidFill>
              </a:rPr>
              <a:t>NUMBER SYSTEM CONVERSION </a:t>
            </a:r>
            <a:endParaRPr lang="en-US" sz="4000" b="1" dirty="0">
              <a:solidFill>
                <a:srgbClr val="7030A0"/>
              </a:solidFill>
            </a:endParaRPr>
          </a:p>
        </p:txBody>
      </p:sp>
      <p:pic>
        <p:nvPicPr>
          <p:cNvPr id="9" name="Picture 8"/>
          <p:cNvPicPr>
            <a:picLocks noChangeAspect="1"/>
          </p:cNvPicPr>
          <p:nvPr/>
        </p:nvPicPr>
        <p:blipFill rotWithShape="1">
          <a:blip r:embed="rId2"/>
          <a:srcRect l="17823" t="17095" r="33293" b="36765"/>
          <a:stretch/>
        </p:blipFill>
        <p:spPr>
          <a:xfrm>
            <a:off x="1317811" y="707886"/>
            <a:ext cx="10233212" cy="5701554"/>
          </a:xfrm>
          <a:prstGeom prst="rect">
            <a:avLst/>
          </a:prstGeom>
        </p:spPr>
      </p:pic>
    </p:spTree>
    <p:extLst>
      <p:ext uri="{BB962C8B-B14F-4D97-AF65-F5344CB8AC3E}">
        <p14:creationId xmlns:p14="http://schemas.microsoft.com/office/powerpoint/2010/main" val="90589850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929" y="215153"/>
            <a:ext cx="4327788" cy="369332"/>
          </a:xfrm>
          <a:prstGeom prst="rect">
            <a:avLst/>
          </a:prstGeom>
        </p:spPr>
        <p:txBody>
          <a:bodyPr wrap="none">
            <a:spAutoFit/>
          </a:bodyPr>
          <a:lstStyle/>
          <a:p>
            <a:pPr marL="285750" indent="-285750">
              <a:buFont typeface="Wingdings" panose="05000000000000000000" pitchFamily="2" charset="2"/>
              <a:buChar char="Ø"/>
            </a:pPr>
            <a:r>
              <a:rPr lang="en-US" b="1" dirty="0" smtClean="0">
                <a:solidFill>
                  <a:srgbClr val="7030A0"/>
                </a:solidFill>
              </a:rPr>
              <a:t>BINARY NUMBER </a:t>
            </a:r>
            <a:r>
              <a:rPr lang="en-US" b="1" dirty="0">
                <a:solidFill>
                  <a:srgbClr val="7030A0"/>
                </a:solidFill>
              </a:rPr>
              <a:t>SYSTEM CONVERSION </a:t>
            </a:r>
          </a:p>
        </p:txBody>
      </p:sp>
      <p:sp>
        <p:nvSpPr>
          <p:cNvPr id="3" name="Rectangle 2"/>
          <p:cNvSpPr/>
          <p:nvPr/>
        </p:nvSpPr>
        <p:spPr>
          <a:xfrm>
            <a:off x="564777" y="584485"/>
            <a:ext cx="11174506" cy="6001643"/>
          </a:xfrm>
          <a:prstGeom prst="rect">
            <a:avLst/>
          </a:prstGeom>
        </p:spPr>
        <p:txBody>
          <a:bodyPr wrap="square">
            <a:spAutoFit/>
          </a:bodyPr>
          <a:lstStyle/>
          <a:p>
            <a:pPr>
              <a:lnSpc>
                <a:spcPct val="150000"/>
              </a:lnSpc>
            </a:pPr>
            <a:r>
              <a:rPr lang="en-US" sz="1600" dirty="0">
                <a:solidFill>
                  <a:srgbClr val="00B050"/>
                </a:solidFill>
                <a:latin typeface="verdana" panose="020B0604030504040204" pitchFamily="34" charset="0"/>
              </a:rPr>
              <a:t>	</a:t>
            </a:r>
            <a:r>
              <a:rPr lang="en-US" sz="1600" dirty="0" smtClean="0">
                <a:solidFill>
                  <a:srgbClr val="00B050"/>
                </a:solidFill>
                <a:latin typeface="verdana" panose="020B0604030504040204" pitchFamily="34" charset="0"/>
              </a:rPr>
              <a:t>There </a:t>
            </a:r>
            <a:r>
              <a:rPr lang="en-US" sz="1600" dirty="0">
                <a:solidFill>
                  <a:srgbClr val="00B050"/>
                </a:solidFill>
                <a:latin typeface="verdana" panose="020B0604030504040204" pitchFamily="34" charset="0"/>
              </a:rPr>
              <a:t>are three conversions possible for binary number, i.e., binary to decimal, binary to octal, and binary to hexadecimal. </a:t>
            </a:r>
            <a:endParaRPr lang="en-US" sz="1600" dirty="0" smtClean="0">
              <a:solidFill>
                <a:srgbClr val="00B050"/>
              </a:solidFill>
              <a:latin typeface="verdana" panose="020B0604030504040204" pitchFamily="34" charset="0"/>
            </a:endParaRPr>
          </a:p>
          <a:p>
            <a:pPr>
              <a:lnSpc>
                <a:spcPct val="150000"/>
              </a:lnSpc>
            </a:pPr>
            <a:r>
              <a:rPr lang="en-US" sz="1600" b="1" dirty="0">
                <a:solidFill>
                  <a:srgbClr val="00B050"/>
                </a:solidFill>
                <a:latin typeface="verdana" panose="020B0604030504040204" pitchFamily="34" charset="0"/>
              </a:rPr>
              <a:t>	</a:t>
            </a:r>
            <a:endParaRPr lang="en-US" sz="1600" b="1" dirty="0" smtClean="0">
              <a:solidFill>
                <a:srgbClr val="00B050"/>
              </a:solidFill>
              <a:latin typeface="verdana" panose="020B0604030504040204" pitchFamily="34" charset="0"/>
            </a:endParaRPr>
          </a:p>
          <a:p>
            <a:pPr>
              <a:lnSpc>
                <a:spcPct val="150000"/>
              </a:lnSpc>
            </a:pPr>
            <a:r>
              <a:rPr lang="en-US" sz="1600" b="1" dirty="0" smtClean="0">
                <a:solidFill>
                  <a:srgbClr val="C00000"/>
                </a:solidFill>
                <a:latin typeface="verdana" panose="020B0604030504040204" pitchFamily="34" charset="0"/>
              </a:rPr>
              <a:t>I) Binary to Octal Conversion :-</a:t>
            </a:r>
          </a:p>
          <a:p>
            <a:pPr>
              <a:lnSpc>
                <a:spcPct val="150000"/>
              </a:lnSpc>
            </a:pPr>
            <a:r>
              <a:rPr lang="en-US" sz="1600" dirty="0" smtClean="0">
                <a:solidFill>
                  <a:srgbClr val="00B050"/>
                </a:solidFill>
                <a:latin typeface="verdana" panose="020B0604030504040204" pitchFamily="34" charset="0"/>
              </a:rPr>
              <a:t>	The base numbers of binary and octal are 2 and 8, respectively. In a binary number, the pair of three bits is equal to one octal digit. There are only two steps to convert a binary number into an octal number which are as follows:</a:t>
            </a:r>
          </a:p>
          <a:p>
            <a:pPr>
              <a:lnSpc>
                <a:spcPct val="150000"/>
              </a:lnSpc>
            </a:pPr>
            <a:r>
              <a:rPr lang="en-US" sz="1600" dirty="0" smtClean="0">
                <a:latin typeface="verdana" panose="020B0604030504040204" pitchFamily="34" charset="0"/>
              </a:rPr>
              <a:t>	Example </a:t>
            </a:r>
            <a:r>
              <a:rPr lang="en-US" sz="1600" dirty="0">
                <a:latin typeface="verdana" panose="020B0604030504040204" pitchFamily="34" charset="0"/>
              </a:rPr>
              <a:t>1: (111110101011.0011)</a:t>
            </a:r>
            <a:r>
              <a:rPr lang="en-US" sz="1600" baseline="-25000" dirty="0">
                <a:latin typeface="verdana" panose="020B0604030504040204" pitchFamily="34" charset="0"/>
              </a:rPr>
              <a:t>2</a:t>
            </a:r>
          </a:p>
          <a:p>
            <a:pPr marL="2114550" lvl="4" indent="-285750">
              <a:lnSpc>
                <a:spcPct val="150000"/>
              </a:lnSpc>
              <a:buFont typeface="Arial" panose="020B0604020202020204" pitchFamily="34" charset="0"/>
              <a:buChar char="•"/>
            </a:pPr>
            <a:r>
              <a:rPr lang="en-US" sz="1600" dirty="0" smtClean="0">
                <a:latin typeface="verdana" panose="020B0604030504040204" pitchFamily="34" charset="0"/>
              </a:rPr>
              <a:t>  </a:t>
            </a:r>
            <a:r>
              <a:rPr lang="en-US" sz="1600" dirty="0">
                <a:latin typeface="verdana" panose="020B0604030504040204" pitchFamily="34" charset="0"/>
              </a:rPr>
              <a:t>Firstly, we make pairs of three bits on both sides of the binary point.</a:t>
            </a:r>
          </a:p>
          <a:p>
            <a:pPr lvl="7">
              <a:lnSpc>
                <a:spcPct val="150000"/>
              </a:lnSpc>
            </a:pPr>
            <a:r>
              <a:rPr lang="en-US" sz="1600" dirty="0">
                <a:latin typeface="verdana" panose="020B0604030504040204" pitchFamily="34" charset="0"/>
              </a:rPr>
              <a:t>=          111       110       101       011       .  	001       1</a:t>
            </a:r>
          </a:p>
          <a:p>
            <a:pPr lvl="4">
              <a:lnSpc>
                <a:spcPct val="150000"/>
              </a:lnSpc>
            </a:pPr>
            <a:r>
              <a:rPr lang="en-US" sz="1600" dirty="0">
                <a:latin typeface="verdana" panose="020B0604030504040204" pitchFamily="34" charset="0"/>
              </a:rPr>
              <a:t>On the right side of the binary point, the last pair has only one bit. To make it a complete pair of three bits, </a:t>
            </a:r>
          </a:p>
          <a:p>
            <a:pPr lvl="4">
              <a:lnSpc>
                <a:spcPct val="150000"/>
              </a:lnSpc>
            </a:pPr>
            <a:r>
              <a:rPr lang="en-US" sz="1600" dirty="0">
                <a:latin typeface="verdana" panose="020B0604030504040204" pitchFamily="34" charset="0"/>
              </a:rPr>
              <a:t>we added two </a:t>
            </a:r>
            <a:r>
              <a:rPr lang="en-US" sz="1600" dirty="0" smtClean="0">
                <a:latin typeface="verdana" panose="020B0604030504040204" pitchFamily="34" charset="0"/>
              </a:rPr>
              <a:t>zero's </a:t>
            </a:r>
            <a:r>
              <a:rPr lang="en-US" sz="1600" dirty="0">
                <a:latin typeface="verdana" panose="020B0604030504040204" pitchFamily="34" charset="0"/>
              </a:rPr>
              <a:t>on the extreme side.</a:t>
            </a:r>
          </a:p>
          <a:p>
            <a:pPr lvl="7">
              <a:lnSpc>
                <a:spcPct val="150000"/>
              </a:lnSpc>
            </a:pPr>
            <a:r>
              <a:rPr lang="en-US" sz="1600" dirty="0">
                <a:latin typeface="verdana" panose="020B0604030504040204" pitchFamily="34" charset="0"/>
              </a:rPr>
              <a:t>=            111       110       101       011       .       001       100</a:t>
            </a:r>
          </a:p>
          <a:p>
            <a:pPr marL="2114550" lvl="4" indent="-285750">
              <a:lnSpc>
                <a:spcPct val="150000"/>
              </a:lnSpc>
              <a:buFont typeface="Arial" panose="020B0604020202020204" pitchFamily="34" charset="0"/>
              <a:buChar char="•"/>
            </a:pPr>
            <a:r>
              <a:rPr lang="en-US" sz="1600" dirty="0" smtClean="0">
                <a:latin typeface="verdana" panose="020B0604030504040204" pitchFamily="34" charset="0"/>
              </a:rPr>
              <a:t> </a:t>
            </a:r>
            <a:r>
              <a:rPr lang="en-US" sz="1600" dirty="0">
                <a:latin typeface="verdana" panose="020B0604030504040204" pitchFamily="34" charset="0"/>
              </a:rPr>
              <a:t>Then, </a:t>
            </a:r>
            <a:r>
              <a:rPr lang="en-US" sz="1600" dirty="0" smtClean="0">
                <a:latin typeface="verdana" panose="020B0604030504040204" pitchFamily="34" charset="0"/>
              </a:rPr>
              <a:t>Put the  Octal Number</a:t>
            </a:r>
            <a:endParaRPr lang="en-US" sz="1600" dirty="0">
              <a:latin typeface="verdana" panose="020B0604030504040204" pitchFamily="34" charset="0"/>
            </a:endParaRPr>
          </a:p>
          <a:p>
            <a:pPr lvl="2">
              <a:lnSpc>
                <a:spcPct val="150000"/>
              </a:lnSpc>
            </a:pPr>
            <a:r>
              <a:rPr lang="en-US" sz="1600" dirty="0">
                <a:latin typeface="verdana" panose="020B0604030504040204" pitchFamily="34" charset="0"/>
              </a:rPr>
              <a:t>			= (111110101011.0011)</a:t>
            </a:r>
            <a:r>
              <a:rPr lang="en-US" sz="1600" baseline="-25000" dirty="0">
                <a:latin typeface="verdana" panose="020B0604030504040204" pitchFamily="34" charset="0"/>
              </a:rPr>
              <a:t>2</a:t>
            </a:r>
            <a:r>
              <a:rPr lang="en-US" sz="1600" dirty="0">
                <a:latin typeface="verdana" panose="020B0604030504040204" pitchFamily="34" charset="0"/>
              </a:rPr>
              <a:t>=(7653.14)</a:t>
            </a:r>
            <a:r>
              <a:rPr lang="en-US" sz="1600" baseline="-25000" dirty="0">
                <a:latin typeface="verdana" panose="020B0604030504040204" pitchFamily="34" charset="0"/>
              </a:rPr>
              <a:t>8</a:t>
            </a:r>
          </a:p>
        </p:txBody>
      </p:sp>
    </p:spTree>
    <p:extLst>
      <p:ext uri="{BB962C8B-B14F-4D97-AF65-F5344CB8AC3E}">
        <p14:creationId xmlns:p14="http://schemas.microsoft.com/office/powerpoint/2010/main" val="3007949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64" y="195986"/>
            <a:ext cx="11187953" cy="6157198"/>
          </a:xfrm>
          <a:prstGeom prst="rect">
            <a:avLst/>
          </a:prstGeom>
        </p:spPr>
        <p:txBody>
          <a:bodyPr wrap="square">
            <a:spAutoFit/>
          </a:bodyPr>
          <a:lstStyle/>
          <a:p>
            <a:pPr>
              <a:lnSpc>
                <a:spcPct val="200000"/>
              </a:lnSpc>
            </a:pPr>
            <a:r>
              <a:rPr lang="en-US" sz="2000" b="1" dirty="0" smtClean="0">
                <a:solidFill>
                  <a:srgbClr val="C00000"/>
                </a:solidFill>
                <a:latin typeface="erdana"/>
              </a:rPr>
              <a:t>2. Binary </a:t>
            </a:r>
            <a:r>
              <a:rPr lang="en-US" sz="2000" b="1" dirty="0">
                <a:solidFill>
                  <a:srgbClr val="C00000"/>
                </a:solidFill>
                <a:latin typeface="erdana"/>
              </a:rPr>
              <a:t>to Decimal Conversion</a:t>
            </a:r>
          </a:p>
          <a:p>
            <a:pPr>
              <a:lnSpc>
                <a:spcPct val="200000"/>
              </a:lnSpc>
            </a:pPr>
            <a:r>
              <a:rPr lang="en-US" dirty="0" smtClean="0">
                <a:solidFill>
                  <a:srgbClr val="000000"/>
                </a:solidFill>
                <a:latin typeface="verdana" panose="020B0604030504040204" pitchFamily="34" charset="0"/>
              </a:rPr>
              <a:t>	</a:t>
            </a:r>
            <a:r>
              <a:rPr lang="en-US" dirty="0" smtClean="0">
                <a:solidFill>
                  <a:srgbClr val="00B050"/>
                </a:solidFill>
                <a:latin typeface="verdana" panose="020B0604030504040204" pitchFamily="34" charset="0"/>
              </a:rPr>
              <a:t>The </a:t>
            </a:r>
            <a:r>
              <a:rPr lang="en-US" dirty="0">
                <a:solidFill>
                  <a:srgbClr val="00B050"/>
                </a:solidFill>
                <a:latin typeface="verdana" panose="020B0604030504040204" pitchFamily="34" charset="0"/>
              </a:rPr>
              <a:t>process of converting binary to decimal is quite simple. The process starts from multiplying the bits of binary number with its corresponding positional weights. And lastly, we add all those products.</a:t>
            </a:r>
          </a:p>
          <a:p>
            <a:pPr lvl="2">
              <a:lnSpc>
                <a:spcPct val="200000"/>
              </a:lnSpc>
            </a:pPr>
            <a:r>
              <a:rPr lang="en-US" b="1" dirty="0" smtClean="0">
                <a:solidFill>
                  <a:srgbClr val="000000"/>
                </a:solidFill>
                <a:latin typeface="verdana" panose="020B0604030504040204" pitchFamily="34" charset="0"/>
              </a:rPr>
              <a:t>Example </a:t>
            </a:r>
            <a:r>
              <a:rPr lang="en-US" b="1" dirty="0">
                <a:solidFill>
                  <a:srgbClr val="000000"/>
                </a:solidFill>
                <a:latin typeface="verdana" panose="020B0604030504040204" pitchFamily="34" charset="0"/>
              </a:rPr>
              <a:t>1: (10110.001)</a:t>
            </a:r>
            <a:r>
              <a:rPr lang="en-US" b="1" baseline="-25000" dirty="0">
                <a:solidFill>
                  <a:srgbClr val="000000"/>
                </a:solidFill>
                <a:latin typeface="verdana" panose="020B0604030504040204" pitchFamily="34" charset="0"/>
              </a:rPr>
              <a:t>2</a:t>
            </a:r>
            <a:endParaRPr lang="en-US" dirty="0">
              <a:solidFill>
                <a:srgbClr val="000000"/>
              </a:solidFill>
              <a:latin typeface="verdana" panose="020B0604030504040204" pitchFamily="34" charset="0"/>
            </a:endParaRPr>
          </a:p>
          <a:p>
            <a:pPr lvl="3">
              <a:lnSpc>
                <a:spcPct val="200000"/>
              </a:lnSpc>
            </a:pPr>
            <a:r>
              <a:rPr lang="en-US" dirty="0">
                <a:solidFill>
                  <a:srgbClr val="000000"/>
                </a:solidFill>
                <a:latin typeface="verdana" panose="020B0604030504040204" pitchFamily="34" charset="0"/>
              </a:rPr>
              <a:t>We multiplied each bit of (10110.001)</a:t>
            </a:r>
            <a:r>
              <a:rPr lang="en-US" baseline="-25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 with its respective positional weight, </a:t>
            </a:r>
            <a:r>
              <a:rPr lang="en-US" dirty="0" smtClean="0">
                <a:solidFill>
                  <a:srgbClr val="000000"/>
                </a:solidFill>
                <a:latin typeface="verdana" panose="020B0604030504040204" pitchFamily="34" charset="0"/>
              </a:rPr>
              <a:t>and </a:t>
            </a:r>
          </a:p>
          <a:p>
            <a:pPr lvl="3">
              <a:lnSpc>
                <a:spcPct val="200000"/>
              </a:lnSpc>
            </a:pPr>
            <a:r>
              <a:rPr lang="en-US" dirty="0" smtClean="0">
                <a:solidFill>
                  <a:srgbClr val="000000"/>
                </a:solidFill>
                <a:latin typeface="verdana" panose="020B0604030504040204" pitchFamily="34" charset="0"/>
              </a:rPr>
              <a:t>last we add the products of all the bits with its weight.</a:t>
            </a:r>
          </a:p>
          <a:p>
            <a:pPr lvl="2">
              <a:lnSpc>
                <a:spcPct val="200000"/>
              </a:lnSpc>
            </a:pPr>
            <a:r>
              <a:rPr lang="en-US" b="1" dirty="0" smtClean="0">
                <a:solidFill>
                  <a:srgbClr val="000000"/>
                </a:solidFill>
                <a:latin typeface="verdana" panose="020B0604030504040204" pitchFamily="34" charset="0"/>
              </a:rPr>
              <a:t>(</a:t>
            </a:r>
            <a:r>
              <a:rPr lang="en-US" b="1" dirty="0">
                <a:solidFill>
                  <a:srgbClr val="000000"/>
                </a:solidFill>
                <a:latin typeface="verdana" panose="020B0604030504040204" pitchFamily="34" charset="0"/>
              </a:rPr>
              <a:t>10110.001)</a:t>
            </a:r>
            <a:r>
              <a:rPr lang="en-US" b="1" baseline="-25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=(1×2</a:t>
            </a:r>
            <a:r>
              <a:rPr lang="en-US" baseline="30000" dirty="0">
                <a:solidFill>
                  <a:srgbClr val="000000"/>
                </a:solidFill>
                <a:latin typeface="verdana" panose="020B0604030504040204" pitchFamily="34" charset="0"/>
              </a:rPr>
              <a:t>4</a:t>
            </a:r>
            <a:r>
              <a:rPr lang="en-US" dirty="0">
                <a:solidFill>
                  <a:srgbClr val="000000"/>
                </a:solidFill>
                <a:latin typeface="verdana" panose="020B0604030504040204" pitchFamily="34" charset="0"/>
              </a:rPr>
              <a:t>)+(0×2</a:t>
            </a:r>
            <a:r>
              <a:rPr lang="en-US" baseline="30000" dirty="0">
                <a:solidFill>
                  <a:srgbClr val="000000"/>
                </a:solidFill>
                <a:latin typeface="verdana" panose="020B0604030504040204" pitchFamily="34" charset="0"/>
              </a:rPr>
              <a:t>3</a:t>
            </a:r>
            <a:r>
              <a:rPr lang="en-US" dirty="0">
                <a:solidFill>
                  <a:srgbClr val="000000"/>
                </a:solidFill>
                <a:latin typeface="verdana" panose="020B0604030504040204" pitchFamily="34" charset="0"/>
              </a:rPr>
              <a:t>)+(1×2</a:t>
            </a:r>
            <a:r>
              <a:rPr lang="en-US" baseline="30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)+(1×2</a:t>
            </a:r>
            <a:r>
              <a:rPr lang="en-US" baseline="30000" dirty="0">
                <a:solidFill>
                  <a:srgbClr val="000000"/>
                </a:solidFill>
                <a:latin typeface="verdana" panose="020B0604030504040204" pitchFamily="34" charset="0"/>
              </a:rPr>
              <a:t>1</a:t>
            </a:r>
            <a:r>
              <a:rPr lang="en-US" dirty="0">
                <a:solidFill>
                  <a:srgbClr val="000000"/>
                </a:solidFill>
                <a:latin typeface="verdana" panose="020B0604030504040204" pitchFamily="34" charset="0"/>
              </a:rPr>
              <a:t>)+(0×2</a:t>
            </a:r>
            <a:r>
              <a:rPr lang="en-US" baseline="30000" dirty="0">
                <a:solidFill>
                  <a:srgbClr val="000000"/>
                </a:solidFill>
                <a:latin typeface="verdana" panose="020B0604030504040204" pitchFamily="34" charset="0"/>
              </a:rPr>
              <a:t>0</a:t>
            </a:r>
            <a:r>
              <a:rPr lang="en-US" dirty="0" smtClean="0">
                <a:solidFill>
                  <a:srgbClr val="000000"/>
                </a:solidFill>
                <a:latin typeface="verdana" panose="020B0604030504040204" pitchFamily="34" charset="0"/>
              </a:rPr>
              <a:t>)+(</a:t>
            </a:r>
            <a:r>
              <a:rPr lang="en-US" dirty="0">
                <a:solidFill>
                  <a:srgbClr val="000000"/>
                </a:solidFill>
                <a:latin typeface="verdana" panose="020B0604030504040204" pitchFamily="34" charset="0"/>
              </a:rPr>
              <a:t>0×2</a:t>
            </a:r>
            <a:r>
              <a:rPr lang="en-US" baseline="30000" dirty="0">
                <a:solidFill>
                  <a:srgbClr val="000000"/>
                </a:solidFill>
                <a:latin typeface="verdana" panose="020B0604030504040204" pitchFamily="34" charset="0"/>
              </a:rPr>
              <a:t>-1</a:t>
            </a:r>
            <a:r>
              <a:rPr lang="en-US" dirty="0">
                <a:solidFill>
                  <a:srgbClr val="000000"/>
                </a:solidFill>
                <a:latin typeface="verdana" panose="020B0604030504040204" pitchFamily="34" charset="0"/>
              </a:rPr>
              <a:t>)+(0×2</a:t>
            </a:r>
            <a:r>
              <a:rPr lang="en-US" baseline="30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)+(1×2</a:t>
            </a:r>
            <a:r>
              <a:rPr lang="en-US" baseline="30000" dirty="0">
                <a:solidFill>
                  <a:srgbClr val="000000"/>
                </a:solidFill>
                <a:latin typeface="verdana" panose="020B0604030504040204" pitchFamily="34" charset="0"/>
              </a:rPr>
              <a:t>-3</a:t>
            </a:r>
            <a:r>
              <a:rPr lang="en-US" dirty="0">
                <a:solidFill>
                  <a:srgbClr val="000000"/>
                </a:solidFill>
                <a:latin typeface="verdana" panose="020B0604030504040204" pitchFamily="34" charset="0"/>
              </a:rPr>
              <a:t>)</a:t>
            </a:r>
            <a:br>
              <a:rPr lang="en-US" dirty="0">
                <a:solidFill>
                  <a:srgbClr val="000000"/>
                </a:solidFill>
                <a:latin typeface="verdana" panose="020B0604030504040204" pitchFamily="34" charset="0"/>
              </a:rPr>
            </a:br>
            <a:r>
              <a:rPr lang="en-US" b="1" dirty="0">
                <a:solidFill>
                  <a:srgbClr val="000000"/>
                </a:solidFill>
                <a:latin typeface="verdana" panose="020B0604030504040204" pitchFamily="34" charset="0"/>
              </a:rPr>
              <a:t>(10110.001)</a:t>
            </a:r>
            <a:r>
              <a:rPr lang="en-US" b="1" baseline="-25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=(1×16)+(0×8)+(1×4)+(1×2)+(0×1</a:t>
            </a:r>
            <a:r>
              <a:rPr lang="en-US" dirty="0" smtClean="0">
                <a:solidFill>
                  <a:srgbClr val="000000"/>
                </a:solidFill>
                <a:latin typeface="verdana" panose="020B0604030504040204" pitchFamily="34" charset="0"/>
              </a:rPr>
              <a:t>)+(</a:t>
            </a:r>
            <a:r>
              <a:rPr lang="en-US" dirty="0">
                <a:solidFill>
                  <a:srgbClr val="000000"/>
                </a:solidFill>
                <a:latin typeface="verdana" panose="020B0604030504040204" pitchFamily="34" charset="0"/>
              </a:rPr>
              <a:t>0×1⁄2)+(0×1⁄4)+(1×1⁄8)</a:t>
            </a:r>
            <a:br>
              <a:rPr lang="en-US" dirty="0">
                <a:solidFill>
                  <a:srgbClr val="000000"/>
                </a:solidFill>
                <a:latin typeface="verdana" panose="020B0604030504040204" pitchFamily="34" charset="0"/>
              </a:rPr>
            </a:br>
            <a:r>
              <a:rPr lang="en-US" b="1" dirty="0">
                <a:solidFill>
                  <a:srgbClr val="000000"/>
                </a:solidFill>
                <a:latin typeface="verdana" panose="020B0604030504040204" pitchFamily="34" charset="0"/>
              </a:rPr>
              <a:t>(10110.001)</a:t>
            </a:r>
            <a:r>
              <a:rPr lang="en-US" b="1" baseline="-25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=16+0+4+2+0+0+0+0.125</a:t>
            </a:r>
            <a:br>
              <a:rPr lang="en-US" dirty="0">
                <a:solidFill>
                  <a:srgbClr val="000000"/>
                </a:solidFill>
                <a:latin typeface="verdana" panose="020B0604030504040204" pitchFamily="34" charset="0"/>
              </a:rPr>
            </a:br>
            <a:r>
              <a:rPr lang="en-US" b="1" dirty="0">
                <a:solidFill>
                  <a:srgbClr val="000000"/>
                </a:solidFill>
                <a:latin typeface="verdana" panose="020B0604030504040204" pitchFamily="34" charset="0"/>
              </a:rPr>
              <a:t>(10110.001)</a:t>
            </a:r>
            <a:r>
              <a:rPr lang="en-US" b="1" baseline="-25000" dirty="0">
                <a:solidFill>
                  <a:srgbClr val="000000"/>
                </a:solidFill>
                <a:latin typeface="verdana" panose="020B0604030504040204" pitchFamily="34" charset="0"/>
              </a:rPr>
              <a:t>2</a:t>
            </a:r>
            <a:r>
              <a:rPr lang="en-US" dirty="0">
                <a:solidFill>
                  <a:srgbClr val="000000"/>
                </a:solidFill>
                <a:latin typeface="verdana" panose="020B0604030504040204" pitchFamily="34" charset="0"/>
              </a:rPr>
              <a:t>=</a:t>
            </a:r>
            <a:r>
              <a:rPr lang="en-US" b="1" dirty="0">
                <a:solidFill>
                  <a:srgbClr val="000000"/>
                </a:solidFill>
                <a:latin typeface="verdana" panose="020B0604030504040204" pitchFamily="34" charset="0"/>
              </a:rPr>
              <a:t>(22.125 )</a:t>
            </a:r>
            <a:r>
              <a:rPr lang="en-US" b="1" baseline="-25000" dirty="0">
                <a:solidFill>
                  <a:srgbClr val="000000"/>
                </a:solidFill>
                <a:latin typeface="verdana" panose="020B0604030504040204" pitchFamily="34" charset="0"/>
              </a:rPr>
              <a:t>10</a:t>
            </a: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3267162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729" y="1031"/>
            <a:ext cx="11429999" cy="6370975"/>
          </a:xfrm>
          <a:prstGeom prst="rect">
            <a:avLst/>
          </a:prstGeom>
        </p:spPr>
        <p:txBody>
          <a:bodyPr wrap="square">
            <a:spAutoFit/>
          </a:bodyPr>
          <a:lstStyle/>
          <a:p>
            <a:pPr>
              <a:lnSpc>
                <a:spcPct val="150000"/>
              </a:lnSpc>
            </a:pPr>
            <a:r>
              <a:rPr lang="en-US" sz="2000" b="1" dirty="0" smtClean="0">
                <a:solidFill>
                  <a:srgbClr val="FF0000"/>
                </a:solidFill>
                <a:latin typeface="erdana"/>
              </a:rPr>
              <a:t>3. Binary </a:t>
            </a:r>
            <a:r>
              <a:rPr lang="en-US" sz="2000" b="1" dirty="0">
                <a:solidFill>
                  <a:srgbClr val="FF0000"/>
                </a:solidFill>
                <a:latin typeface="erdana"/>
              </a:rPr>
              <a:t>to Hexadecimal </a:t>
            </a:r>
            <a:r>
              <a:rPr lang="en-US" sz="2000" b="1" dirty="0" smtClean="0">
                <a:solidFill>
                  <a:srgbClr val="FF0000"/>
                </a:solidFill>
                <a:latin typeface="erdana"/>
              </a:rPr>
              <a:t>Conversion</a:t>
            </a:r>
            <a:endParaRPr lang="en-US" sz="2000" b="1" dirty="0">
              <a:solidFill>
                <a:srgbClr val="FF0000"/>
              </a:solidFill>
              <a:latin typeface="erdana"/>
            </a:endParaRPr>
          </a:p>
          <a:p>
            <a:pPr>
              <a:lnSpc>
                <a:spcPct val="150000"/>
              </a:lnSpc>
            </a:pPr>
            <a:r>
              <a:rPr lang="en-US" dirty="0" smtClean="0">
                <a:solidFill>
                  <a:srgbClr val="000000"/>
                </a:solidFill>
                <a:latin typeface="verdana" panose="020B0604030504040204" pitchFamily="34" charset="0"/>
              </a:rPr>
              <a:t>	</a:t>
            </a:r>
            <a:r>
              <a:rPr lang="en-US" dirty="0" smtClean="0">
                <a:solidFill>
                  <a:srgbClr val="00B050"/>
                </a:solidFill>
                <a:latin typeface="verdana" panose="020B0604030504040204" pitchFamily="34" charset="0"/>
              </a:rPr>
              <a:t>The base </a:t>
            </a:r>
            <a:r>
              <a:rPr lang="en-US" dirty="0">
                <a:solidFill>
                  <a:srgbClr val="00B050"/>
                </a:solidFill>
                <a:latin typeface="verdana" panose="020B0604030504040204" pitchFamily="34" charset="0"/>
              </a:rPr>
              <a:t>numbers of binary and hexadecimal are 2 and 16, respectively. In a binary number, the pair of four bits is equal to one hexadecimal digit. There are also only two steps to convert a binary number into a hexadecimal number which are as </a:t>
            </a:r>
            <a:r>
              <a:rPr lang="en-US" dirty="0" smtClean="0">
                <a:solidFill>
                  <a:srgbClr val="00B050"/>
                </a:solidFill>
                <a:latin typeface="verdana" panose="020B0604030504040204" pitchFamily="34" charset="0"/>
              </a:rPr>
              <a:t>follows:</a:t>
            </a:r>
          </a:p>
          <a:p>
            <a:pPr>
              <a:lnSpc>
                <a:spcPct val="150000"/>
              </a:lnSpc>
            </a:pPr>
            <a:r>
              <a:rPr lang="en-US" dirty="0">
                <a:solidFill>
                  <a:srgbClr val="00B050"/>
                </a:solidFill>
                <a:latin typeface="verdana" panose="020B0604030504040204" pitchFamily="34" charset="0"/>
              </a:rPr>
              <a:t>	</a:t>
            </a:r>
            <a:r>
              <a:rPr lang="en-US" dirty="0" smtClean="0">
                <a:solidFill>
                  <a:srgbClr val="00B050"/>
                </a:solidFill>
                <a:latin typeface="verdana" panose="020B0604030504040204" pitchFamily="34" charset="0"/>
              </a:rPr>
              <a:t>In </a:t>
            </a:r>
            <a:r>
              <a:rPr lang="en-US" dirty="0">
                <a:solidFill>
                  <a:srgbClr val="00B050"/>
                </a:solidFill>
                <a:latin typeface="verdana" panose="020B0604030504040204" pitchFamily="34" charset="0"/>
              </a:rPr>
              <a:t>the first step, we have to make the pairs of four bits on both sides of the binary point. If there will be one, two, or three bits left in a pair of four bits pair, we add the required number of </a:t>
            </a:r>
            <a:r>
              <a:rPr lang="en-US" dirty="0" smtClean="0">
                <a:solidFill>
                  <a:srgbClr val="00B050"/>
                </a:solidFill>
                <a:latin typeface="verdana" panose="020B0604030504040204" pitchFamily="34" charset="0"/>
              </a:rPr>
              <a:t>zero's </a:t>
            </a:r>
            <a:r>
              <a:rPr lang="en-US" dirty="0">
                <a:solidFill>
                  <a:srgbClr val="00B050"/>
                </a:solidFill>
                <a:latin typeface="verdana" panose="020B0604030504040204" pitchFamily="34" charset="0"/>
              </a:rPr>
              <a:t>on extreme sides.</a:t>
            </a:r>
          </a:p>
          <a:p>
            <a:pPr lvl="1">
              <a:lnSpc>
                <a:spcPct val="150000"/>
              </a:lnSpc>
            </a:pPr>
            <a:r>
              <a:rPr lang="en-US" b="1" dirty="0" smtClean="0">
                <a:solidFill>
                  <a:srgbClr val="000000"/>
                </a:solidFill>
                <a:latin typeface="verdana" panose="020B0604030504040204" pitchFamily="34" charset="0"/>
              </a:rPr>
              <a:t>Example </a:t>
            </a:r>
            <a:r>
              <a:rPr lang="en-US" b="1" dirty="0">
                <a:solidFill>
                  <a:srgbClr val="000000"/>
                </a:solidFill>
                <a:latin typeface="verdana" panose="020B0604030504040204" pitchFamily="34" charset="0"/>
              </a:rPr>
              <a:t>1: (10110101011.0011)</a:t>
            </a:r>
            <a:r>
              <a:rPr lang="en-US" b="1" baseline="-25000" dirty="0">
                <a:solidFill>
                  <a:srgbClr val="000000"/>
                </a:solidFill>
                <a:latin typeface="verdana" panose="020B0604030504040204" pitchFamily="34" charset="0"/>
              </a:rPr>
              <a:t>2</a:t>
            </a:r>
            <a:endParaRPr lang="en-US" dirty="0">
              <a:solidFill>
                <a:srgbClr val="000000"/>
              </a:solidFill>
              <a:latin typeface="verdana" panose="020B0604030504040204" pitchFamily="34" charset="0"/>
            </a:endParaRPr>
          </a:p>
          <a:p>
            <a:pPr marL="1657350" lvl="3" indent="-285750">
              <a:lnSpc>
                <a:spcPct val="150000"/>
              </a:lnSpc>
              <a:buFont typeface="Arial" panose="020B0604020202020204" pitchFamily="34" charset="0"/>
              <a:buChar char="•"/>
            </a:pPr>
            <a:r>
              <a:rPr lang="en-US" dirty="0">
                <a:solidFill>
                  <a:srgbClr val="000000"/>
                </a:solidFill>
                <a:latin typeface="verdana" panose="020B0604030504040204" pitchFamily="34" charset="0"/>
              </a:rPr>
              <a:t> </a:t>
            </a:r>
            <a:r>
              <a:rPr lang="en-US" dirty="0" smtClean="0">
                <a:solidFill>
                  <a:srgbClr val="000000"/>
                </a:solidFill>
                <a:latin typeface="verdana" panose="020B0604030504040204" pitchFamily="34" charset="0"/>
              </a:rPr>
              <a:t> Firstly</a:t>
            </a:r>
            <a:r>
              <a:rPr lang="en-US" dirty="0">
                <a:solidFill>
                  <a:srgbClr val="000000"/>
                </a:solidFill>
                <a:latin typeface="verdana" panose="020B0604030504040204" pitchFamily="34" charset="0"/>
              </a:rPr>
              <a:t>, we make pairs of four bits on both sides of the binary point.</a:t>
            </a:r>
          </a:p>
          <a:p>
            <a:pPr lvl="8">
              <a:lnSpc>
                <a:spcPct val="150000"/>
              </a:lnSpc>
            </a:pPr>
            <a:r>
              <a:rPr lang="en-US" dirty="0">
                <a:solidFill>
                  <a:srgbClr val="000000"/>
                </a:solidFill>
                <a:latin typeface="verdana" panose="020B0604030504040204" pitchFamily="34" charset="0"/>
              </a:rPr>
              <a:t>111 1010 1011.0011</a:t>
            </a:r>
          </a:p>
          <a:p>
            <a:pPr lvl="4">
              <a:lnSpc>
                <a:spcPct val="150000"/>
              </a:lnSpc>
            </a:pPr>
            <a:r>
              <a:rPr lang="en-US" dirty="0">
                <a:solidFill>
                  <a:srgbClr val="000000"/>
                </a:solidFill>
                <a:latin typeface="verdana" panose="020B0604030504040204" pitchFamily="34" charset="0"/>
              </a:rPr>
              <a:t>On the left side of the binary point, the first pair has three bits. To make it a complete pair of four bits, add one zero on the extreme side.</a:t>
            </a:r>
          </a:p>
          <a:p>
            <a:pPr>
              <a:lnSpc>
                <a:spcPct val="150000"/>
              </a:lnSpc>
            </a:pPr>
            <a:r>
              <a:rPr lang="en-US" dirty="0" smtClean="0">
                <a:solidFill>
                  <a:srgbClr val="000000"/>
                </a:solidFill>
                <a:latin typeface="verdana" panose="020B0604030504040204" pitchFamily="34" charset="0"/>
              </a:rPr>
              <a:t>				0111 </a:t>
            </a:r>
            <a:r>
              <a:rPr lang="en-US" dirty="0">
                <a:solidFill>
                  <a:srgbClr val="000000"/>
                </a:solidFill>
                <a:latin typeface="verdana" panose="020B0604030504040204" pitchFamily="34" charset="0"/>
              </a:rPr>
              <a:t>1010 1011.0011</a:t>
            </a:r>
          </a:p>
          <a:p>
            <a:pPr marL="1657350" lvl="3" indent="-285750">
              <a:lnSpc>
                <a:spcPct val="150000"/>
              </a:lnSpc>
              <a:buFont typeface="Arial" panose="020B0604020202020204" pitchFamily="34" charset="0"/>
              <a:buChar char="•"/>
            </a:pPr>
            <a:r>
              <a:rPr lang="en-US" dirty="0" smtClean="0">
                <a:solidFill>
                  <a:srgbClr val="000000"/>
                </a:solidFill>
                <a:latin typeface="verdana" panose="020B0604030504040204" pitchFamily="34" charset="0"/>
              </a:rPr>
              <a:t> </a:t>
            </a:r>
            <a:r>
              <a:rPr lang="en-US" dirty="0">
                <a:solidFill>
                  <a:srgbClr val="000000"/>
                </a:solidFill>
                <a:latin typeface="verdana" panose="020B0604030504040204" pitchFamily="34" charset="0"/>
              </a:rPr>
              <a:t>Then, we write the hexadecimal digits, which correspond to each pair.</a:t>
            </a:r>
          </a:p>
          <a:p>
            <a:pPr>
              <a:lnSpc>
                <a:spcPct val="150000"/>
              </a:lnSpc>
            </a:pPr>
            <a:r>
              <a:rPr lang="en-US" b="1" dirty="0" smtClean="0">
                <a:solidFill>
                  <a:srgbClr val="000000"/>
                </a:solidFill>
                <a:latin typeface="verdana" panose="020B0604030504040204" pitchFamily="34" charset="0"/>
              </a:rPr>
              <a:t>			(</a:t>
            </a:r>
            <a:r>
              <a:rPr lang="en-US" b="1" dirty="0">
                <a:solidFill>
                  <a:srgbClr val="000000"/>
                </a:solidFill>
                <a:latin typeface="verdana" panose="020B0604030504040204" pitchFamily="34" charset="0"/>
              </a:rPr>
              <a:t>011110101011.0011)</a:t>
            </a:r>
            <a:r>
              <a:rPr lang="en-US" b="1" baseline="-25000" dirty="0">
                <a:solidFill>
                  <a:srgbClr val="000000"/>
                </a:solidFill>
                <a:latin typeface="verdana" panose="020B0604030504040204" pitchFamily="34" charset="0"/>
              </a:rPr>
              <a:t>2</a:t>
            </a:r>
            <a:r>
              <a:rPr lang="en-US" b="1" dirty="0">
                <a:solidFill>
                  <a:srgbClr val="000000"/>
                </a:solidFill>
                <a:latin typeface="verdana" panose="020B0604030504040204" pitchFamily="34" charset="0"/>
              </a:rPr>
              <a:t>=(7AB.3)</a:t>
            </a:r>
            <a:r>
              <a:rPr lang="en-US" b="1" baseline="-25000" dirty="0">
                <a:solidFill>
                  <a:srgbClr val="000000"/>
                </a:solidFill>
                <a:latin typeface="verdana" panose="020B0604030504040204" pitchFamily="34" charset="0"/>
              </a:rPr>
              <a:t>16</a:t>
            </a:r>
            <a:endParaRPr lang="en-US"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val="1000252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929" y="215153"/>
            <a:ext cx="4263796" cy="369332"/>
          </a:xfrm>
          <a:prstGeom prst="rect">
            <a:avLst/>
          </a:prstGeom>
        </p:spPr>
        <p:txBody>
          <a:bodyPr wrap="none">
            <a:spAutoFit/>
          </a:bodyPr>
          <a:lstStyle/>
          <a:p>
            <a:pPr marL="285750" indent="-285750">
              <a:buFont typeface="Wingdings" panose="05000000000000000000" pitchFamily="2" charset="2"/>
              <a:buChar char="Ø"/>
            </a:pPr>
            <a:r>
              <a:rPr lang="en-US" b="1" dirty="0" smtClean="0">
                <a:solidFill>
                  <a:srgbClr val="7030A0"/>
                </a:solidFill>
              </a:rPr>
              <a:t>OCTAL NUMBER </a:t>
            </a:r>
            <a:r>
              <a:rPr lang="en-US" b="1" dirty="0">
                <a:solidFill>
                  <a:srgbClr val="7030A0"/>
                </a:solidFill>
              </a:rPr>
              <a:t>SYSTEM CONVERSION </a:t>
            </a:r>
          </a:p>
        </p:txBody>
      </p:sp>
      <p:sp>
        <p:nvSpPr>
          <p:cNvPr id="3" name="Rectangle 2"/>
          <p:cNvSpPr/>
          <p:nvPr/>
        </p:nvSpPr>
        <p:spPr>
          <a:xfrm>
            <a:off x="883024" y="584485"/>
            <a:ext cx="10977282" cy="867289"/>
          </a:xfrm>
          <a:prstGeom prst="rect">
            <a:avLst/>
          </a:prstGeom>
        </p:spPr>
        <p:txBody>
          <a:bodyPr wrap="square">
            <a:spAutoFit/>
          </a:bodyPr>
          <a:lstStyle/>
          <a:p>
            <a:pPr>
              <a:lnSpc>
                <a:spcPct val="150000"/>
              </a:lnSpc>
            </a:pPr>
            <a:r>
              <a:rPr lang="en-US" dirty="0">
                <a:solidFill>
                  <a:srgbClr val="00B050"/>
                </a:solidFill>
                <a:latin typeface="verdana" panose="020B0604030504040204" pitchFamily="34" charset="0"/>
              </a:rPr>
              <a:t>There are three conversions possible for </a:t>
            </a:r>
            <a:r>
              <a:rPr lang="en-US" dirty="0" smtClean="0">
                <a:solidFill>
                  <a:srgbClr val="00B050"/>
                </a:solidFill>
                <a:latin typeface="verdana" panose="020B0604030504040204" pitchFamily="34" charset="0"/>
              </a:rPr>
              <a:t>Octal </a:t>
            </a:r>
            <a:r>
              <a:rPr lang="en-US" dirty="0">
                <a:solidFill>
                  <a:srgbClr val="00B050"/>
                </a:solidFill>
                <a:latin typeface="verdana" panose="020B0604030504040204" pitchFamily="34" charset="0"/>
              </a:rPr>
              <a:t>number, i.e., Octal</a:t>
            </a:r>
            <a:r>
              <a:rPr lang="en-US" dirty="0" smtClean="0">
                <a:solidFill>
                  <a:srgbClr val="00B050"/>
                </a:solidFill>
                <a:latin typeface="verdana" panose="020B0604030504040204" pitchFamily="34" charset="0"/>
              </a:rPr>
              <a:t> </a:t>
            </a:r>
            <a:r>
              <a:rPr lang="en-US" dirty="0">
                <a:solidFill>
                  <a:srgbClr val="00B050"/>
                </a:solidFill>
                <a:latin typeface="verdana" panose="020B0604030504040204" pitchFamily="34" charset="0"/>
              </a:rPr>
              <a:t>to </a:t>
            </a:r>
            <a:r>
              <a:rPr lang="en-US" dirty="0" smtClean="0">
                <a:solidFill>
                  <a:srgbClr val="00B050"/>
                </a:solidFill>
                <a:latin typeface="verdana" panose="020B0604030504040204" pitchFamily="34" charset="0"/>
              </a:rPr>
              <a:t>binary, </a:t>
            </a:r>
            <a:r>
              <a:rPr lang="en-US" dirty="0">
                <a:solidFill>
                  <a:srgbClr val="00B050"/>
                </a:solidFill>
                <a:latin typeface="verdana" panose="020B0604030504040204" pitchFamily="34" charset="0"/>
              </a:rPr>
              <a:t>Octal</a:t>
            </a:r>
            <a:r>
              <a:rPr lang="en-US" dirty="0" smtClean="0">
                <a:solidFill>
                  <a:srgbClr val="00B050"/>
                </a:solidFill>
                <a:latin typeface="verdana" panose="020B0604030504040204" pitchFamily="34" charset="0"/>
              </a:rPr>
              <a:t> </a:t>
            </a:r>
            <a:r>
              <a:rPr lang="en-US" dirty="0">
                <a:solidFill>
                  <a:srgbClr val="00B050"/>
                </a:solidFill>
                <a:latin typeface="verdana" panose="020B0604030504040204" pitchFamily="34" charset="0"/>
              </a:rPr>
              <a:t>to decimal</a:t>
            </a:r>
            <a:r>
              <a:rPr lang="en-US" dirty="0" smtClean="0">
                <a:solidFill>
                  <a:srgbClr val="00B050"/>
                </a:solidFill>
                <a:latin typeface="verdana" panose="020B0604030504040204" pitchFamily="34" charset="0"/>
              </a:rPr>
              <a:t>, </a:t>
            </a:r>
            <a:r>
              <a:rPr lang="en-US" dirty="0">
                <a:solidFill>
                  <a:srgbClr val="00B050"/>
                </a:solidFill>
                <a:latin typeface="verdana" panose="020B0604030504040204" pitchFamily="34" charset="0"/>
              </a:rPr>
              <a:t>and Octal </a:t>
            </a:r>
            <a:r>
              <a:rPr lang="en-US" dirty="0" smtClean="0">
                <a:solidFill>
                  <a:srgbClr val="00B050"/>
                </a:solidFill>
                <a:latin typeface="verdana" panose="020B0604030504040204" pitchFamily="34" charset="0"/>
              </a:rPr>
              <a:t> to </a:t>
            </a:r>
            <a:r>
              <a:rPr lang="en-US" dirty="0">
                <a:solidFill>
                  <a:srgbClr val="00B050"/>
                </a:solidFill>
                <a:latin typeface="verdana" panose="020B0604030504040204" pitchFamily="34" charset="0"/>
              </a:rPr>
              <a:t>hexadecimal. </a:t>
            </a:r>
          </a:p>
        </p:txBody>
      </p:sp>
      <p:grpSp>
        <p:nvGrpSpPr>
          <p:cNvPr id="11" name="Group 10"/>
          <p:cNvGrpSpPr/>
          <p:nvPr/>
        </p:nvGrpSpPr>
        <p:grpSpPr>
          <a:xfrm>
            <a:off x="718402" y="1579060"/>
            <a:ext cx="10711598" cy="4618059"/>
            <a:chOff x="718402" y="1821106"/>
            <a:chExt cx="10711598" cy="4618059"/>
          </a:xfrm>
        </p:grpSpPr>
        <p:sp>
          <p:nvSpPr>
            <p:cNvPr id="4" name="Rectangle 3"/>
            <p:cNvSpPr/>
            <p:nvPr/>
          </p:nvSpPr>
          <p:spPr>
            <a:xfrm>
              <a:off x="718402" y="1821106"/>
              <a:ext cx="10711598" cy="4618059"/>
            </a:xfrm>
            <a:prstGeom prst="rect">
              <a:avLst/>
            </a:prstGeom>
          </p:spPr>
          <p:txBody>
            <a:bodyPr wrap="square">
              <a:spAutoFit/>
            </a:bodyPr>
            <a:lstStyle/>
            <a:p>
              <a:pPr marL="400050" indent="-400050">
                <a:lnSpc>
                  <a:spcPct val="150000"/>
                </a:lnSpc>
                <a:buFont typeface="+mj-lt"/>
                <a:buAutoNum type="romanUcPeriod"/>
              </a:pPr>
              <a:r>
                <a:rPr lang="en-US" b="1" dirty="0">
                  <a:solidFill>
                    <a:srgbClr val="610B4B"/>
                  </a:solidFill>
                  <a:latin typeface="erdana"/>
                </a:rPr>
                <a:t>Octal to Binary </a:t>
              </a:r>
              <a:r>
                <a:rPr lang="en-US" b="1" dirty="0" smtClean="0">
                  <a:solidFill>
                    <a:srgbClr val="610B4B"/>
                  </a:solidFill>
                  <a:latin typeface="erdana"/>
                </a:rPr>
                <a:t>Conversion : - </a:t>
              </a:r>
            </a:p>
            <a:p>
              <a:pPr marL="400050" indent="-400050">
                <a:lnSpc>
                  <a:spcPct val="150000"/>
                </a:lnSpc>
                <a:buFont typeface="+mj-lt"/>
                <a:buAutoNum type="romanUcPeriod"/>
              </a:pPr>
              <a:endParaRPr lang="en-US" dirty="0" smtClean="0">
                <a:solidFill>
                  <a:srgbClr val="610B4B"/>
                </a:solidFill>
                <a:latin typeface="erdana"/>
              </a:endParaRPr>
            </a:p>
            <a:p>
              <a:pPr lvl="2">
                <a:lnSpc>
                  <a:spcPct val="150000"/>
                </a:lnSpc>
              </a:pPr>
              <a:r>
                <a:rPr lang="en-US" dirty="0" smtClean="0"/>
                <a:t>The </a:t>
              </a:r>
              <a:r>
                <a:rPr lang="en-US" dirty="0"/>
                <a:t>process of converting octal to binary is the reverse process of binary to octal. We write the three bits binary code of each octal number digit</a:t>
              </a:r>
              <a:r>
                <a:rPr lang="en-US" dirty="0" smtClean="0"/>
                <a:t>.</a:t>
              </a:r>
            </a:p>
            <a:p>
              <a:pPr lvl="3">
                <a:lnSpc>
                  <a:spcPct val="150000"/>
                </a:lnSpc>
              </a:pPr>
              <a:r>
                <a:rPr lang="en-US" b="1" dirty="0" smtClean="0"/>
                <a:t>Example </a:t>
              </a:r>
              <a:r>
                <a:rPr lang="en-US" b="1" dirty="0"/>
                <a:t>1: </a:t>
              </a:r>
              <a:r>
                <a:rPr lang="en-US" b="1" dirty="0" smtClean="0"/>
                <a:t>	(152.25)</a:t>
              </a:r>
              <a:r>
                <a:rPr lang="en-US" b="1" baseline="-25000" dirty="0" smtClean="0"/>
                <a:t>8 </a:t>
              </a:r>
              <a:r>
                <a:rPr lang="en-US" b="1" dirty="0" smtClean="0"/>
                <a:t>= (?)</a:t>
              </a:r>
              <a:r>
                <a:rPr lang="en-US" b="1" baseline="-25000" dirty="0" smtClean="0"/>
                <a:t>2</a:t>
              </a:r>
            </a:p>
            <a:p>
              <a:pPr lvl="3">
                <a:lnSpc>
                  <a:spcPct val="150000"/>
                </a:lnSpc>
              </a:pPr>
              <a:r>
                <a:rPr lang="en-US" dirty="0" smtClean="0"/>
                <a:t>		=       1      5        2    .     2      7 </a:t>
              </a:r>
            </a:p>
            <a:p>
              <a:pPr lvl="3">
                <a:lnSpc>
                  <a:spcPct val="150000"/>
                </a:lnSpc>
              </a:pPr>
              <a:r>
                <a:rPr lang="en-US" dirty="0"/>
                <a:t>	</a:t>
              </a:r>
              <a:r>
                <a:rPr lang="en-US" dirty="0" smtClean="0"/>
                <a:t>	Put the Three bit Binary code</a:t>
              </a:r>
            </a:p>
            <a:p>
              <a:pPr lvl="3">
                <a:lnSpc>
                  <a:spcPct val="150000"/>
                </a:lnSpc>
              </a:pPr>
              <a:r>
                <a:rPr lang="en-US" dirty="0" smtClean="0"/>
                <a:t>		=       </a:t>
              </a:r>
              <a:r>
                <a:rPr lang="en-US" dirty="0"/>
                <a:t>1      5        2    .     2      7 </a:t>
              </a:r>
            </a:p>
            <a:p>
              <a:pPr lvl="3">
                <a:lnSpc>
                  <a:spcPct val="150000"/>
                </a:lnSpc>
              </a:pPr>
              <a:endParaRPr lang="en-US" dirty="0"/>
            </a:p>
            <a:p>
              <a:pPr lvl="3">
                <a:lnSpc>
                  <a:spcPct val="150000"/>
                </a:lnSpc>
              </a:pPr>
              <a:r>
                <a:rPr lang="en-US" dirty="0"/>
                <a:t>	</a:t>
              </a:r>
              <a:r>
                <a:rPr lang="en-US" dirty="0" smtClean="0"/>
                <a:t>	=     001  101   010   .  010  111 </a:t>
              </a:r>
            </a:p>
            <a:p>
              <a:pPr lvl="4">
                <a:lnSpc>
                  <a:spcPct val="150000"/>
                </a:lnSpc>
              </a:pPr>
              <a:r>
                <a:rPr lang="en-US" b="1" dirty="0" smtClean="0"/>
                <a:t>     (</a:t>
              </a:r>
              <a:r>
                <a:rPr lang="en-US" b="1" dirty="0"/>
                <a:t>152.25)</a:t>
              </a:r>
              <a:r>
                <a:rPr lang="en-US" b="1" baseline="-25000" dirty="0"/>
                <a:t>8</a:t>
              </a:r>
              <a:r>
                <a:rPr lang="en-US" dirty="0"/>
                <a:t>=(</a:t>
              </a:r>
              <a:r>
                <a:rPr lang="en-US" dirty="0" smtClean="0"/>
                <a:t>001101010.010111)</a:t>
              </a:r>
              <a:r>
                <a:rPr lang="en-US" baseline="-25000" dirty="0" smtClean="0"/>
                <a:t>2</a:t>
              </a:r>
              <a:endParaRPr lang="en-US" b="0" i="0" dirty="0">
                <a:solidFill>
                  <a:srgbClr val="610B4B"/>
                </a:solidFill>
                <a:effectLst/>
                <a:latin typeface="erdana"/>
              </a:endParaRPr>
            </a:p>
          </p:txBody>
        </p:sp>
        <p:cxnSp>
          <p:nvCxnSpPr>
            <p:cNvPr id="6" name="Straight Arrow Connector 5"/>
            <p:cNvCxnSpPr/>
            <p:nvPr/>
          </p:nvCxnSpPr>
          <p:spPr>
            <a:xfrm>
              <a:off x="4101353" y="5096431"/>
              <a:ext cx="0" cy="4840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575619" y="5096431"/>
              <a:ext cx="0" cy="4840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5078506" y="5145737"/>
              <a:ext cx="0" cy="4840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741894" y="5145737"/>
              <a:ext cx="0" cy="4840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6149789" y="5145737"/>
              <a:ext cx="0" cy="484094"/>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70291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22" y="238943"/>
            <a:ext cx="11430001" cy="5632311"/>
          </a:xfrm>
          <a:prstGeom prst="rect">
            <a:avLst/>
          </a:prstGeom>
        </p:spPr>
        <p:txBody>
          <a:bodyPr wrap="square">
            <a:spAutoFit/>
          </a:bodyPr>
          <a:lstStyle/>
          <a:p>
            <a:pPr>
              <a:lnSpc>
                <a:spcPct val="200000"/>
              </a:lnSpc>
            </a:pPr>
            <a:r>
              <a:rPr lang="en-US" b="1" dirty="0" smtClean="0">
                <a:solidFill>
                  <a:srgbClr val="610B4B"/>
                </a:solidFill>
                <a:latin typeface="erdana"/>
              </a:rPr>
              <a:t>II . Octal </a:t>
            </a:r>
            <a:r>
              <a:rPr lang="en-US" b="1" dirty="0">
                <a:solidFill>
                  <a:srgbClr val="610B4B"/>
                </a:solidFill>
                <a:latin typeface="erdana"/>
              </a:rPr>
              <a:t>to Decimal </a:t>
            </a:r>
            <a:r>
              <a:rPr lang="en-US" b="1" dirty="0" smtClean="0">
                <a:solidFill>
                  <a:srgbClr val="610B4B"/>
                </a:solidFill>
                <a:latin typeface="erdana"/>
              </a:rPr>
              <a:t>Conversion</a:t>
            </a:r>
            <a:endParaRPr lang="en-US" b="1" dirty="0">
              <a:solidFill>
                <a:srgbClr val="610B4B"/>
              </a:solidFill>
              <a:latin typeface="erdana"/>
            </a:endParaRPr>
          </a:p>
          <a:p>
            <a:pPr>
              <a:lnSpc>
                <a:spcPct val="200000"/>
              </a:lnSpc>
            </a:pPr>
            <a:r>
              <a:rPr lang="en-US" dirty="0" smtClean="0">
                <a:solidFill>
                  <a:srgbClr val="000000"/>
                </a:solidFill>
                <a:latin typeface="verdana" panose="020B0604030504040204" pitchFamily="34" charset="0"/>
              </a:rPr>
              <a:t>	The </a:t>
            </a:r>
            <a:r>
              <a:rPr lang="en-US" dirty="0">
                <a:solidFill>
                  <a:srgbClr val="000000"/>
                </a:solidFill>
                <a:latin typeface="verdana" panose="020B0604030504040204" pitchFamily="34" charset="0"/>
              </a:rPr>
              <a:t>process of converting octal to decimal is the same as binary to decimal. The process starts from multiplying the digits of octal numbers with its corresponding positional weights. And lastly, we add all those products</a:t>
            </a:r>
            <a:r>
              <a:rPr lang="en-US" dirty="0" smtClean="0">
                <a:solidFill>
                  <a:srgbClr val="000000"/>
                </a:solidFill>
                <a:latin typeface="verdana" panose="020B0604030504040204" pitchFamily="34" charset="0"/>
              </a:rPr>
              <a:t>.</a:t>
            </a:r>
          </a:p>
          <a:p>
            <a:pPr>
              <a:lnSpc>
                <a:spcPct val="200000"/>
              </a:lnSpc>
            </a:pPr>
            <a:endParaRPr lang="en-US" dirty="0" smtClean="0">
              <a:solidFill>
                <a:srgbClr val="000000"/>
              </a:solidFill>
              <a:latin typeface="verdana" panose="020B0604030504040204" pitchFamily="34" charset="0"/>
            </a:endParaRPr>
          </a:p>
          <a:p>
            <a:pPr lvl="3">
              <a:lnSpc>
                <a:spcPct val="200000"/>
              </a:lnSpc>
            </a:pPr>
            <a:r>
              <a:rPr lang="en-US" b="1" dirty="0"/>
              <a:t>Example 1: </a:t>
            </a:r>
            <a:r>
              <a:rPr lang="en-US" b="1" dirty="0" smtClean="0"/>
              <a:t>  	(152.25)</a:t>
            </a:r>
            <a:r>
              <a:rPr lang="en-US" b="1" baseline="-25000" dirty="0" smtClean="0"/>
              <a:t>8 = </a:t>
            </a:r>
            <a:r>
              <a:rPr lang="en-US" b="1" dirty="0" smtClean="0"/>
              <a:t>(?)</a:t>
            </a:r>
            <a:r>
              <a:rPr lang="en-US" b="1" baseline="-25000" dirty="0" smtClean="0"/>
              <a:t>10</a:t>
            </a:r>
            <a:endParaRPr lang="en-US" dirty="0"/>
          </a:p>
          <a:p>
            <a:pPr lvl="6">
              <a:lnSpc>
                <a:spcPct val="200000"/>
              </a:lnSpc>
            </a:pPr>
            <a:r>
              <a:rPr lang="en-US" b="1" dirty="0" smtClean="0"/>
              <a:t>(152.25)</a:t>
            </a:r>
            <a:r>
              <a:rPr lang="en-US" b="1" baseline="-25000" dirty="0" smtClean="0"/>
              <a:t>8	</a:t>
            </a:r>
            <a:r>
              <a:rPr lang="en-US" dirty="0" smtClean="0"/>
              <a:t>=    (</a:t>
            </a:r>
            <a:r>
              <a:rPr lang="en-US" dirty="0"/>
              <a:t>1×8</a:t>
            </a:r>
            <a:r>
              <a:rPr lang="en-US" baseline="30000" dirty="0"/>
              <a:t>2</a:t>
            </a:r>
            <a:r>
              <a:rPr lang="en-US" dirty="0"/>
              <a:t>)+(5×8</a:t>
            </a:r>
            <a:r>
              <a:rPr lang="en-US" baseline="30000" dirty="0"/>
              <a:t>1</a:t>
            </a:r>
            <a:r>
              <a:rPr lang="en-US" dirty="0"/>
              <a:t>)+(2×8</a:t>
            </a:r>
            <a:r>
              <a:rPr lang="en-US" baseline="30000" dirty="0"/>
              <a:t>0</a:t>
            </a:r>
            <a:r>
              <a:rPr lang="en-US" dirty="0"/>
              <a:t>)+(2×8</a:t>
            </a:r>
            <a:r>
              <a:rPr lang="en-US" baseline="30000" dirty="0"/>
              <a:t>-1</a:t>
            </a:r>
            <a:r>
              <a:rPr lang="en-US" dirty="0"/>
              <a:t>)+(5×8</a:t>
            </a:r>
            <a:r>
              <a:rPr lang="en-US" baseline="30000" dirty="0"/>
              <a:t>-2</a:t>
            </a:r>
            <a:r>
              <a:rPr lang="en-US" dirty="0"/>
              <a:t>)</a:t>
            </a:r>
            <a:br>
              <a:rPr lang="en-US" dirty="0"/>
            </a:br>
            <a:r>
              <a:rPr lang="en-US" dirty="0" smtClean="0"/>
              <a:t>	=    64+40+2</a:t>
            </a:r>
            <a:r>
              <a:rPr lang="en-US" dirty="0"/>
              <a:t>+(2×1⁄8)+(5×1⁄64)</a:t>
            </a:r>
            <a:br>
              <a:rPr lang="en-US" dirty="0"/>
            </a:br>
            <a:r>
              <a:rPr lang="en-US" dirty="0" smtClean="0"/>
              <a:t>	=    64+40+2+0.25+0.078125</a:t>
            </a:r>
            <a:r>
              <a:rPr lang="en-US" dirty="0"/>
              <a:t/>
            </a:r>
            <a:br>
              <a:rPr lang="en-US" dirty="0"/>
            </a:br>
            <a:r>
              <a:rPr lang="en-US" b="1" dirty="0"/>
              <a:t>(</a:t>
            </a:r>
            <a:r>
              <a:rPr lang="en-US" b="1" dirty="0" smtClean="0"/>
              <a:t>152.25)</a:t>
            </a:r>
            <a:r>
              <a:rPr lang="en-US" b="1" baseline="-25000" dirty="0" smtClean="0"/>
              <a:t>8	</a:t>
            </a:r>
            <a:r>
              <a:rPr lang="en-US" dirty="0" smtClean="0"/>
              <a:t>=    (106.328125)</a:t>
            </a:r>
            <a:r>
              <a:rPr lang="en-US" b="1" baseline="-25000" dirty="0"/>
              <a:t> </a:t>
            </a:r>
            <a:r>
              <a:rPr lang="en-US" b="1" baseline="-25000" dirty="0" smtClean="0"/>
              <a:t>10</a:t>
            </a:r>
            <a:endParaRPr lang="en-US" dirty="0"/>
          </a:p>
        </p:txBody>
      </p:sp>
    </p:spTree>
    <p:extLst>
      <p:ext uri="{BB962C8B-B14F-4D97-AF65-F5344CB8AC3E}">
        <p14:creationId xmlns:p14="http://schemas.microsoft.com/office/powerpoint/2010/main" val="379691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30306" y="300789"/>
            <a:ext cx="11362765" cy="6740307"/>
            <a:chOff x="430306" y="300789"/>
            <a:chExt cx="11362765" cy="6740307"/>
          </a:xfrm>
        </p:grpSpPr>
        <p:sp>
          <p:nvSpPr>
            <p:cNvPr id="2" name="Rectangle 1"/>
            <p:cNvSpPr/>
            <p:nvPr/>
          </p:nvSpPr>
          <p:spPr>
            <a:xfrm>
              <a:off x="430306" y="300789"/>
              <a:ext cx="11362765" cy="6740307"/>
            </a:xfrm>
            <a:prstGeom prst="rect">
              <a:avLst/>
            </a:prstGeom>
          </p:spPr>
          <p:txBody>
            <a:bodyPr wrap="square">
              <a:spAutoFit/>
            </a:bodyPr>
            <a:lstStyle/>
            <a:p>
              <a:r>
                <a:rPr lang="en-US" b="1" dirty="0" smtClean="0">
                  <a:solidFill>
                    <a:srgbClr val="400000"/>
                  </a:solidFill>
                  <a:latin typeface="Arial" panose="020B0604020202020204" pitchFamily="34" charset="0"/>
                </a:rPr>
                <a:t>III. Octal </a:t>
              </a:r>
              <a:r>
                <a:rPr lang="en-US" b="1" dirty="0">
                  <a:solidFill>
                    <a:srgbClr val="400000"/>
                  </a:solidFill>
                  <a:latin typeface="Arial" panose="020B0604020202020204" pitchFamily="34" charset="0"/>
                </a:rPr>
                <a:t>to Hexadecimal</a:t>
              </a:r>
            </a:p>
            <a:p>
              <a:r>
                <a:rPr lang="en-US" dirty="0" smtClean="0">
                  <a:solidFill>
                    <a:srgbClr val="2A2A2A"/>
                  </a:solidFill>
                  <a:latin typeface="Georgia" panose="02040502050405020303" pitchFamily="18" charset="0"/>
                </a:rPr>
                <a:t>	When </a:t>
              </a:r>
              <a:r>
                <a:rPr lang="en-US" dirty="0">
                  <a:solidFill>
                    <a:srgbClr val="2A2A2A"/>
                  </a:solidFill>
                  <a:latin typeface="Georgia" panose="02040502050405020303" pitchFamily="18" charset="0"/>
                </a:rPr>
                <a:t>converting from octal to hexadecimal, it is often easier to first convert the octal number into binary and then from binary into hexadecimal</a:t>
              </a:r>
              <a:r>
                <a:rPr lang="en-US" dirty="0" smtClean="0">
                  <a:solidFill>
                    <a:srgbClr val="2A2A2A"/>
                  </a:solidFill>
                  <a:latin typeface="Georgia" panose="02040502050405020303" pitchFamily="18" charset="0"/>
                </a:rPr>
                <a:t>.</a:t>
              </a:r>
            </a:p>
            <a:p>
              <a:r>
                <a:rPr lang="en-US" dirty="0" smtClean="0"/>
                <a:t>	we </a:t>
              </a:r>
              <a:r>
                <a:rPr lang="en-US" dirty="0"/>
                <a:t>have to make the pairs of four bits on both sides of the binary point. If there will be one, two, or three bits left in a pair of four bits pair, we add the required number of </a:t>
              </a:r>
              <a:r>
                <a:rPr lang="en-US" dirty="0" smtClean="0"/>
                <a:t>zero’s </a:t>
              </a:r>
              <a:r>
                <a:rPr lang="en-US" dirty="0"/>
                <a:t>on extreme sides and write the hexadecimal digits corresponding to each pair.</a:t>
              </a:r>
              <a:endParaRPr lang="en-US" dirty="0" smtClean="0">
                <a:solidFill>
                  <a:srgbClr val="2A2A2A"/>
                </a:solidFill>
                <a:latin typeface="Georgia" panose="02040502050405020303" pitchFamily="18" charset="0"/>
              </a:endParaRPr>
            </a:p>
            <a:p>
              <a:pPr marL="0" lvl="3"/>
              <a:r>
                <a:rPr lang="en-US" b="1" dirty="0"/>
                <a:t>Example 1:   	</a:t>
              </a:r>
              <a:r>
                <a:rPr lang="en-US" b="1" dirty="0" smtClean="0"/>
                <a:t>	(1752.250)</a:t>
              </a:r>
              <a:r>
                <a:rPr lang="en-US" b="1" baseline="-25000" dirty="0" smtClean="0"/>
                <a:t>8 </a:t>
              </a:r>
              <a:r>
                <a:rPr lang="en-US" b="1" baseline="-25000" dirty="0"/>
                <a:t>= </a:t>
              </a:r>
              <a:r>
                <a:rPr lang="en-US" b="1" dirty="0"/>
                <a:t>(?)</a:t>
              </a:r>
              <a:r>
                <a:rPr lang="en-US" b="1" baseline="-25000" dirty="0" smtClean="0"/>
                <a:t>16</a:t>
              </a:r>
              <a:endParaRPr lang="en-US" dirty="0"/>
            </a:p>
            <a:p>
              <a:endParaRPr lang="en-US" dirty="0" smtClean="0">
                <a:solidFill>
                  <a:srgbClr val="2A2A2A"/>
                </a:solidFill>
                <a:latin typeface="Georgia" panose="02040502050405020303" pitchFamily="18" charset="0"/>
              </a:endParaRPr>
            </a:p>
            <a:p>
              <a:r>
                <a:rPr lang="en-US" dirty="0">
                  <a:solidFill>
                    <a:srgbClr val="2A2A2A"/>
                  </a:solidFill>
                  <a:latin typeface="Georgia" panose="02040502050405020303" pitchFamily="18" charset="0"/>
                </a:rPr>
                <a:t>	</a:t>
              </a:r>
              <a:r>
                <a:rPr lang="en-US" dirty="0" smtClean="0">
                  <a:solidFill>
                    <a:srgbClr val="2A2A2A"/>
                  </a:solidFill>
                  <a:latin typeface="Georgia" panose="02040502050405020303" pitchFamily="18" charset="0"/>
                </a:rPr>
                <a:t>	</a:t>
              </a:r>
            </a:p>
            <a:p>
              <a:r>
                <a:rPr lang="en-US" b="0" i="0" dirty="0" smtClean="0">
                  <a:solidFill>
                    <a:srgbClr val="2A2A2A"/>
                  </a:solidFill>
                  <a:effectLst/>
                  <a:latin typeface="Georgia" panose="02040502050405020303" pitchFamily="18" charset="0"/>
                </a:rPr>
                <a:t>			=  1   7   5  2  .   2    5    0 </a:t>
              </a:r>
            </a:p>
            <a:p>
              <a:endParaRPr lang="en-US" b="0" i="0" dirty="0" smtClean="0">
                <a:solidFill>
                  <a:srgbClr val="2A2A2A"/>
                </a:solidFill>
                <a:effectLst/>
                <a:latin typeface="Georgia" panose="02040502050405020303" pitchFamily="18" charset="0"/>
              </a:endParaRPr>
            </a:p>
            <a:p>
              <a:r>
                <a:rPr lang="en-US" dirty="0">
                  <a:solidFill>
                    <a:srgbClr val="2A2A2A"/>
                  </a:solidFill>
                  <a:latin typeface="Georgia" panose="02040502050405020303" pitchFamily="18" charset="0"/>
                </a:rPr>
                <a:t>		</a:t>
              </a:r>
              <a:r>
                <a:rPr lang="en-US" dirty="0" smtClean="0">
                  <a:solidFill>
                    <a:srgbClr val="2A2A2A"/>
                  </a:solidFill>
                  <a:latin typeface="Georgia" panose="02040502050405020303" pitchFamily="18" charset="0"/>
                </a:rPr>
                <a:t>make pair of 4 bits on </a:t>
              </a:r>
              <a:r>
                <a:rPr lang="en-US" dirty="0"/>
                <a:t>both sides of the binary </a:t>
              </a:r>
              <a:r>
                <a:rPr lang="en-US" dirty="0" smtClean="0"/>
                <a:t>point</a:t>
              </a:r>
            </a:p>
            <a:p>
              <a:endParaRPr lang="en-US" dirty="0"/>
            </a:p>
            <a:p>
              <a:r>
                <a:rPr lang="en-US" dirty="0" smtClean="0"/>
                <a:t>			</a:t>
              </a:r>
              <a:r>
                <a:rPr lang="en-US" dirty="0">
                  <a:solidFill>
                    <a:srgbClr val="2A2A2A"/>
                  </a:solidFill>
                  <a:latin typeface="Georgia" panose="02040502050405020303" pitchFamily="18" charset="0"/>
                </a:rPr>
                <a:t>=  </a:t>
              </a:r>
              <a:r>
                <a:rPr lang="en-US" dirty="0" smtClean="0">
                  <a:solidFill>
                    <a:srgbClr val="2A2A2A"/>
                  </a:solidFill>
                  <a:latin typeface="Georgia" panose="02040502050405020303" pitchFamily="18" charset="0"/>
                </a:rPr>
                <a:t>     1        7             5          2         </a:t>
              </a:r>
              <a:r>
                <a:rPr lang="en-US" dirty="0">
                  <a:solidFill>
                    <a:srgbClr val="2A2A2A"/>
                  </a:solidFill>
                  <a:latin typeface="Georgia" panose="02040502050405020303" pitchFamily="18" charset="0"/>
                </a:rPr>
                <a:t>.   </a:t>
              </a:r>
              <a:r>
                <a:rPr lang="en-US" dirty="0" smtClean="0">
                  <a:solidFill>
                    <a:srgbClr val="2A2A2A"/>
                  </a:solidFill>
                  <a:latin typeface="Georgia" panose="02040502050405020303" pitchFamily="18" charset="0"/>
                </a:rPr>
                <a:t>       2            5           0   </a:t>
              </a:r>
              <a:r>
                <a:rPr lang="en-US" dirty="0">
                  <a:solidFill>
                    <a:srgbClr val="2A2A2A"/>
                  </a:solidFill>
                  <a:latin typeface="Georgia" panose="02040502050405020303" pitchFamily="18" charset="0"/>
                </a:rPr>
                <a:t>Octal Value</a:t>
              </a:r>
            </a:p>
            <a:p>
              <a:endParaRPr lang="en-US" dirty="0">
                <a:solidFill>
                  <a:srgbClr val="2A2A2A"/>
                </a:solidFill>
                <a:latin typeface="Georgia" panose="02040502050405020303" pitchFamily="18" charset="0"/>
              </a:endParaRPr>
            </a:p>
            <a:p>
              <a:endParaRPr lang="en-US" dirty="0" smtClean="0"/>
            </a:p>
            <a:p>
              <a:endParaRPr lang="en-US" dirty="0" smtClean="0"/>
            </a:p>
            <a:p>
              <a:endParaRPr lang="en-US" dirty="0" smtClean="0"/>
            </a:p>
            <a:p>
              <a:r>
                <a:rPr lang="en-US" b="0" i="0" dirty="0">
                  <a:solidFill>
                    <a:srgbClr val="2A2A2A"/>
                  </a:solidFill>
                  <a:effectLst/>
                  <a:latin typeface="Georgia" panose="02040502050405020303" pitchFamily="18" charset="0"/>
                </a:rPr>
                <a:t>	</a:t>
              </a:r>
              <a:r>
                <a:rPr lang="en-US" b="0" i="0" dirty="0" smtClean="0">
                  <a:solidFill>
                    <a:srgbClr val="2A2A2A"/>
                  </a:solidFill>
                  <a:effectLst/>
                  <a:latin typeface="Georgia" panose="02040502050405020303" pitchFamily="18" charset="0"/>
                </a:rPr>
                <a:t>		=   ( 001    111         101          010     .      010      </a:t>
              </a:r>
              <a:r>
                <a:rPr lang="en-US" dirty="0">
                  <a:solidFill>
                    <a:srgbClr val="2A2A2A"/>
                  </a:solidFill>
                  <a:latin typeface="Georgia" panose="02040502050405020303" pitchFamily="18" charset="0"/>
                </a:rPr>
                <a:t> </a:t>
              </a:r>
              <a:r>
                <a:rPr lang="en-US" b="0" i="0" dirty="0" smtClean="0">
                  <a:solidFill>
                    <a:srgbClr val="2A2A2A"/>
                  </a:solidFill>
                  <a:effectLst/>
                  <a:latin typeface="Georgia" panose="02040502050405020303" pitchFamily="18" charset="0"/>
                </a:rPr>
                <a:t>101     000 )  Binary Value</a:t>
              </a:r>
            </a:p>
            <a:p>
              <a:endParaRPr lang="en-US" b="0" i="0" dirty="0" smtClean="0">
                <a:solidFill>
                  <a:srgbClr val="2A2A2A"/>
                </a:solidFill>
                <a:effectLst/>
                <a:latin typeface="Georgia" panose="02040502050405020303" pitchFamily="18" charset="0"/>
              </a:endParaRPr>
            </a:p>
            <a:p>
              <a:r>
                <a:rPr lang="en-US" dirty="0">
                  <a:solidFill>
                    <a:srgbClr val="2A2A2A"/>
                  </a:solidFill>
                  <a:latin typeface="Georgia" panose="02040502050405020303" pitchFamily="18" charset="0"/>
                </a:rPr>
                <a:t>			 </a:t>
              </a:r>
              <a:r>
                <a:rPr lang="en-US" dirty="0" smtClean="0">
                  <a:solidFill>
                    <a:srgbClr val="2A2A2A"/>
                  </a:solidFill>
                  <a:latin typeface="Georgia" panose="02040502050405020303" pitchFamily="18" charset="0"/>
                </a:rPr>
                <a:t>=   0011   1110   1010    .    0101   0100  0000 </a:t>
              </a:r>
            </a:p>
            <a:p>
              <a:r>
                <a:rPr lang="en-US" b="0" i="0" dirty="0">
                  <a:solidFill>
                    <a:srgbClr val="2A2A2A"/>
                  </a:solidFill>
                  <a:effectLst/>
                  <a:latin typeface="Georgia" panose="02040502050405020303" pitchFamily="18" charset="0"/>
                </a:rPr>
                <a:t>	</a:t>
              </a:r>
              <a:r>
                <a:rPr lang="en-US" b="0" i="0" dirty="0" smtClean="0">
                  <a:solidFill>
                    <a:srgbClr val="2A2A2A"/>
                  </a:solidFill>
                  <a:effectLst/>
                  <a:latin typeface="Georgia" panose="02040502050405020303" pitchFamily="18" charset="0"/>
                </a:rPr>
                <a:t>			Put </a:t>
              </a:r>
              <a:r>
                <a:rPr lang="en-US" b="0" i="0" dirty="0" err="1" smtClean="0">
                  <a:solidFill>
                    <a:srgbClr val="2A2A2A"/>
                  </a:solidFill>
                  <a:effectLst/>
                  <a:latin typeface="Georgia" panose="02040502050405020303" pitchFamily="18" charset="0"/>
                </a:rPr>
                <a:t>Hexa</a:t>
              </a:r>
              <a:r>
                <a:rPr lang="en-US" b="0" i="0" dirty="0" smtClean="0">
                  <a:solidFill>
                    <a:srgbClr val="2A2A2A"/>
                  </a:solidFill>
                  <a:effectLst/>
                  <a:latin typeface="Georgia" panose="02040502050405020303" pitchFamily="18" charset="0"/>
                </a:rPr>
                <a:t>. Value</a:t>
              </a:r>
              <a:endParaRPr lang="en-US" b="0" i="0" dirty="0">
                <a:solidFill>
                  <a:srgbClr val="2A2A2A"/>
                </a:solidFill>
                <a:effectLst/>
                <a:latin typeface="Georgia" panose="02040502050405020303" pitchFamily="18" charset="0"/>
              </a:endParaRPr>
            </a:p>
            <a:p>
              <a:pPr marL="0" lvl="3"/>
              <a:r>
                <a:rPr lang="en-US" b="0" i="0" dirty="0" smtClean="0">
                  <a:solidFill>
                    <a:srgbClr val="2A2A2A"/>
                  </a:solidFill>
                  <a:effectLst/>
                  <a:latin typeface="Georgia" panose="02040502050405020303" pitchFamily="18" charset="0"/>
                </a:rPr>
                <a:t>		</a:t>
              </a:r>
              <a:r>
                <a:rPr lang="en-US" b="1" dirty="0"/>
                <a:t> </a:t>
              </a:r>
              <a:r>
                <a:rPr lang="en-US" b="1" dirty="0" smtClean="0"/>
                <a:t>                </a:t>
              </a:r>
              <a:r>
                <a:rPr lang="en-US" dirty="0" smtClean="0"/>
                <a:t>(1752.250)</a:t>
              </a:r>
              <a:r>
                <a:rPr lang="en-US" baseline="-25000" dirty="0" smtClean="0"/>
                <a:t>8 =</a:t>
              </a:r>
              <a:r>
                <a:rPr lang="en-US" dirty="0" smtClean="0">
                  <a:solidFill>
                    <a:srgbClr val="2A2A2A"/>
                  </a:solidFill>
                  <a:latin typeface="Georgia" panose="02040502050405020303" pitchFamily="18" charset="0"/>
                </a:rPr>
                <a:t> (3EA.540)</a:t>
              </a:r>
              <a:r>
                <a:rPr lang="en-US" baseline="-25000" dirty="0" smtClean="0"/>
                <a:t> </a:t>
              </a:r>
              <a:r>
                <a:rPr lang="en-US" baseline="-25000" dirty="0"/>
                <a:t>16</a:t>
              </a:r>
              <a:endParaRPr lang="en-US" dirty="0"/>
            </a:p>
            <a:p>
              <a:endParaRPr lang="en-US" b="0" i="0" dirty="0">
                <a:solidFill>
                  <a:srgbClr val="2A2A2A"/>
                </a:solidFill>
                <a:effectLst/>
                <a:latin typeface="Georgia" panose="02040502050405020303" pitchFamily="18" charset="0"/>
              </a:endParaRPr>
            </a:p>
          </p:txBody>
        </p:sp>
        <p:cxnSp>
          <p:nvCxnSpPr>
            <p:cNvPr id="5" name="Straight Arrow Connector 4"/>
            <p:cNvCxnSpPr/>
            <p:nvPr/>
          </p:nvCxnSpPr>
          <p:spPr>
            <a:xfrm flipH="1">
              <a:off x="3832412"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401671"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181600"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979460"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234518"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938247"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41976" y="4208929"/>
              <a:ext cx="13447" cy="7799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461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929" y="215153"/>
            <a:ext cx="11414012" cy="258532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b="1" dirty="0" smtClean="0">
                <a:solidFill>
                  <a:srgbClr val="7030A0"/>
                </a:solidFill>
              </a:rPr>
              <a:t>DECIMAL  NUMBER </a:t>
            </a:r>
            <a:r>
              <a:rPr lang="en-US" b="1" dirty="0">
                <a:solidFill>
                  <a:srgbClr val="7030A0"/>
                </a:solidFill>
              </a:rPr>
              <a:t>SYSTEM </a:t>
            </a:r>
            <a:r>
              <a:rPr lang="en-US" b="1" dirty="0" smtClean="0">
                <a:solidFill>
                  <a:srgbClr val="7030A0"/>
                </a:solidFill>
              </a:rPr>
              <a:t>CONVERSION :-   </a:t>
            </a:r>
            <a:r>
              <a:rPr lang="en-US" dirty="0" smtClean="0">
                <a:solidFill>
                  <a:srgbClr val="00B050"/>
                </a:solidFill>
              </a:rPr>
              <a:t>Decimal </a:t>
            </a:r>
            <a:r>
              <a:rPr lang="en-US" dirty="0">
                <a:solidFill>
                  <a:srgbClr val="00B050"/>
                </a:solidFill>
              </a:rPr>
              <a:t>to Other Base </a:t>
            </a:r>
            <a:r>
              <a:rPr lang="en-US" dirty="0" smtClean="0">
                <a:solidFill>
                  <a:srgbClr val="00B050"/>
                </a:solidFill>
              </a:rPr>
              <a:t>System use a Double Dabble method use.</a:t>
            </a:r>
            <a:endParaRPr lang="en-US" dirty="0">
              <a:solidFill>
                <a:srgbClr val="00B050"/>
              </a:solidFill>
            </a:endParaRPr>
          </a:p>
          <a:p>
            <a:pPr lvl="1">
              <a:lnSpc>
                <a:spcPct val="150000"/>
              </a:lnSpc>
            </a:pPr>
            <a:r>
              <a:rPr lang="en-US" b="1" dirty="0">
                <a:solidFill>
                  <a:srgbClr val="00B050"/>
                </a:solidFill>
              </a:rPr>
              <a:t>Step 1</a:t>
            </a:r>
            <a:r>
              <a:rPr lang="en-US" dirty="0">
                <a:solidFill>
                  <a:srgbClr val="00B050"/>
                </a:solidFill>
              </a:rPr>
              <a:t> </a:t>
            </a:r>
            <a:r>
              <a:rPr lang="en-US" dirty="0" smtClean="0">
                <a:solidFill>
                  <a:srgbClr val="00B050"/>
                </a:solidFill>
              </a:rPr>
              <a:t> −  Divide </a:t>
            </a:r>
            <a:r>
              <a:rPr lang="en-US" dirty="0">
                <a:solidFill>
                  <a:srgbClr val="00B050"/>
                </a:solidFill>
              </a:rPr>
              <a:t>the decimal number to be converted by the value of the new base.</a:t>
            </a:r>
          </a:p>
          <a:p>
            <a:pPr lvl="1">
              <a:lnSpc>
                <a:spcPct val="150000"/>
              </a:lnSpc>
            </a:pPr>
            <a:r>
              <a:rPr lang="en-US" b="1" dirty="0">
                <a:solidFill>
                  <a:srgbClr val="00B050"/>
                </a:solidFill>
              </a:rPr>
              <a:t>Step 2</a:t>
            </a:r>
            <a:r>
              <a:rPr lang="en-US" dirty="0">
                <a:solidFill>
                  <a:srgbClr val="00B050"/>
                </a:solidFill>
              </a:rPr>
              <a:t> </a:t>
            </a:r>
            <a:r>
              <a:rPr lang="en-US" dirty="0" smtClean="0">
                <a:solidFill>
                  <a:srgbClr val="00B050"/>
                </a:solidFill>
              </a:rPr>
              <a:t> −  Get </a:t>
            </a:r>
            <a:r>
              <a:rPr lang="en-US" dirty="0">
                <a:solidFill>
                  <a:srgbClr val="00B050"/>
                </a:solidFill>
              </a:rPr>
              <a:t>the remainder from Step 1 as the rightmost digit (least significant digit) of new base number.</a:t>
            </a:r>
          </a:p>
          <a:p>
            <a:pPr lvl="1">
              <a:lnSpc>
                <a:spcPct val="150000"/>
              </a:lnSpc>
            </a:pPr>
            <a:r>
              <a:rPr lang="en-US" b="1" dirty="0">
                <a:solidFill>
                  <a:srgbClr val="00B050"/>
                </a:solidFill>
              </a:rPr>
              <a:t>Step </a:t>
            </a:r>
            <a:r>
              <a:rPr lang="en-US" b="1" dirty="0" smtClean="0">
                <a:solidFill>
                  <a:srgbClr val="00B050"/>
                </a:solidFill>
              </a:rPr>
              <a:t>3 </a:t>
            </a:r>
            <a:r>
              <a:rPr lang="en-US" dirty="0">
                <a:solidFill>
                  <a:srgbClr val="00B050"/>
                </a:solidFill>
              </a:rPr>
              <a:t> − </a:t>
            </a:r>
            <a:r>
              <a:rPr lang="en-US" dirty="0" smtClean="0">
                <a:solidFill>
                  <a:srgbClr val="00B050"/>
                </a:solidFill>
              </a:rPr>
              <a:t> Divide </a:t>
            </a:r>
            <a:r>
              <a:rPr lang="en-US" dirty="0">
                <a:solidFill>
                  <a:srgbClr val="00B050"/>
                </a:solidFill>
              </a:rPr>
              <a:t>the quotient of the previous divide by the new base.</a:t>
            </a:r>
          </a:p>
          <a:p>
            <a:pPr lvl="1">
              <a:lnSpc>
                <a:spcPct val="150000"/>
              </a:lnSpc>
            </a:pPr>
            <a:r>
              <a:rPr lang="en-US" b="1" dirty="0">
                <a:solidFill>
                  <a:srgbClr val="00B050"/>
                </a:solidFill>
              </a:rPr>
              <a:t>Step </a:t>
            </a:r>
            <a:r>
              <a:rPr lang="en-US" b="1" dirty="0" smtClean="0">
                <a:solidFill>
                  <a:srgbClr val="00B050"/>
                </a:solidFill>
              </a:rPr>
              <a:t>4 </a:t>
            </a:r>
            <a:r>
              <a:rPr lang="en-US" dirty="0">
                <a:solidFill>
                  <a:srgbClr val="00B050"/>
                </a:solidFill>
              </a:rPr>
              <a:t> − </a:t>
            </a:r>
            <a:r>
              <a:rPr lang="en-US" dirty="0" smtClean="0">
                <a:solidFill>
                  <a:srgbClr val="00B050"/>
                </a:solidFill>
              </a:rPr>
              <a:t> Record </a:t>
            </a:r>
            <a:r>
              <a:rPr lang="en-US" dirty="0">
                <a:solidFill>
                  <a:srgbClr val="00B050"/>
                </a:solidFill>
              </a:rPr>
              <a:t>the remainder from Step 3 as the next digit (to the left) of the new base number.</a:t>
            </a:r>
          </a:p>
          <a:p>
            <a:pPr>
              <a:lnSpc>
                <a:spcPct val="150000"/>
              </a:lnSpc>
            </a:pPr>
            <a:r>
              <a:rPr lang="en-US" b="1" dirty="0" smtClean="0">
                <a:solidFill>
                  <a:srgbClr val="7030A0"/>
                </a:solidFill>
              </a:rPr>
              <a:t> </a:t>
            </a:r>
            <a:endParaRPr lang="en-US" b="1" dirty="0">
              <a:solidFill>
                <a:srgbClr val="7030A0"/>
              </a:solidFill>
            </a:endParaRPr>
          </a:p>
        </p:txBody>
      </p:sp>
      <p:sp>
        <p:nvSpPr>
          <p:cNvPr id="4" name="Rectangle 3"/>
          <p:cNvSpPr>
            <a:spLocks noChangeArrowheads="1"/>
          </p:cNvSpPr>
          <p:nvPr/>
        </p:nvSpPr>
        <p:spPr bwMode="auto">
          <a:xfrm>
            <a:off x="1083133" y="2409329"/>
            <a:ext cx="10866471" cy="105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72" tIns="0" rIns="0" bIns="-8887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335599"/>
                </a:solidFill>
                <a:effectLst/>
                <a:latin typeface="Arial" panose="020B0604020202020204" pitchFamily="34" charset="0"/>
                <a:cs typeface="Arial" panose="020B0604020202020204" pitchFamily="34" charset="0"/>
              </a:rPr>
              <a:t> I .  Decimal to Binary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335599"/>
              </a:solidFill>
              <a:effectLst/>
              <a:latin typeface="Arial" panose="020B0604020202020204" pitchFamily="34" charset="0"/>
              <a:cs typeface="Arial" panose="020B0604020202020204" pitchFamily="34" charset="0"/>
            </a:endParaRPr>
          </a:p>
          <a:p>
            <a:pPr algn="just"/>
            <a:r>
              <a:rPr lang="en-US" altLang="en-US" sz="1600" b="1" dirty="0">
                <a:solidFill>
                  <a:srgbClr val="335599"/>
                </a:solidFill>
                <a:cs typeface="Arial" panose="020B0604020202020204" pitchFamily="34" charset="0"/>
              </a:rPr>
              <a:t>	</a:t>
            </a:r>
            <a:r>
              <a:rPr lang="en-US" altLang="en-US" sz="1600" b="1" dirty="0" smtClean="0">
                <a:solidFill>
                  <a:srgbClr val="335599"/>
                </a:solidFill>
                <a:cs typeface="Arial" panose="020B0604020202020204" pitchFamily="34" charset="0"/>
              </a:rPr>
              <a:t>Example :-  1.  (43)</a:t>
            </a:r>
            <a:r>
              <a:rPr lang="en-US" altLang="en-US" sz="1600" b="1" baseline="-25000" dirty="0" smtClean="0">
                <a:solidFill>
                  <a:srgbClr val="335599"/>
                </a:solidFill>
                <a:cs typeface="Arial" panose="020B0604020202020204" pitchFamily="34" charset="0"/>
              </a:rPr>
              <a:t>10</a:t>
            </a:r>
            <a:r>
              <a:rPr lang="en-US" altLang="en-US" sz="1600" b="1" dirty="0" smtClean="0">
                <a:solidFill>
                  <a:srgbClr val="335599"/>
                </a:solidFill>
                <a:cs typeface="Arial" panose="020B0604020202020204" pitchFamily="34" charset="0"/>
              </a:rPr>
              <a:t>=(?)</a:t>
            </a:r>
            <a:r>
              <a:rPr lang="en-US" altLang="en-US" sz="1600" b="1" baseline="-25000" dirty="0" smtClean="0">
                <a:solidFill>
                  <a:srgbClr val="335599"/>
                </a:solidFill>
                <a:cs typeface="Arial" panose="020B0604020202020204" pitchFamily="34" charset="0"/>
              </a:rPr>
              <a:t>2</a:t>
            </a:r>
            <a:r>
              <a:rPr lang="en-US" altLang="en-US" sz="1600" b="1" baseline="30000" dirty="0" smtClean="0">
                <a:solidFill>
                  <a:srgbClr val="335599"/>
                </a:solidFill>
                <a:cs typeface="Arial" panose="020B0604020202020204" pitchFamily="34" charset="0"/>
              </a:rPr>
              <a:t>    		     </a:t>
            </a:r>
            <a:r>
              <a:rPr lang="en-US" altLang="en-US" sz="1600" b="1" dirty="0" smtClean="0">
                <a:solidFill>
                  <a:srgbClr val="335599"/>
                </a:solidFill>
                <a:cs typeface="Arial" panose="020B0604020202020204" pitchFamily="34" charset="0"/>
              </a:rPr>
              <a:t>2.   (13)</a:t>
            </a:r>
            <a:r>
              <a:rPr lang="en-US" altLang="en-US" sz="1600" b="1" baseline="-25000" dirty="0" smtClean="0">
                <a:solidFill>
                  <a:srgbClr val="335599"/>
                </a:solidFill>
                <a:cs typeface="Arial" panose="020B0604020202020204" pitchFamily="34" charset="0"/>
              </a:rPr>
              <a:t>10</a:t>
            </a:r>
            <a:r>
              <a:rPr lang="en-US" altLang="en-US" sz="1600" b="1" dirty="0">
                <a:solidFill>
                  <a:srgbClr val="335599"/>
                </a:solidFill>
                <a:cs typeface="Arial" panose="020B0604020202020204" pitchFamily="34" charset="0"/>
              </a:rPr>
              <a:t>=(?)</a:t>
            </a:r>
            <a:r>
              <a:rPr lang="en-US" altLang="en-US" sz="1600" b="1" baseline="-25000" dirty="0">
                <a:solidFill>
                  <a:srgbClr val="335599"/>
                </a:solidFill>
                <a:cs typeface="Arial" panose="020B0604020202020204" pitchFamily="34" charset="0"/>
              </a:rPr>
              <a:t>2</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30000" dirty="0" smtClean="0">
              <a:ln>
                <a:noFill/>
              </a:ln>
              <a:solidFill>
                <a:srgbClr val="335599"/>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p:txBody>
      </p:sp>
      <p:sp>
        <p:nvSpPr>
          <p:cNvPr id="5" name="TextBox 4"/>
          <p:cNvSpPr txBox="1"/>
          <p:nvPr/>
        </p:nvSpPr>
        <p:spPr>
          <a:xfrm>
            <a:off x="9070040" y="6276184"/>
            <a:ext cx="1465729" cy="400110"/>
          </a:xfrm>
          <a:prstGeom prst="rect">
            <a:avLst/>
          </a:prstGeom>
          <a:noFill/>
        </p:spPr>
        <p:txBody>
          <a:bodyPr wrap="square" rtlCol="0">
            <a:spAutoFit/>
          </a:bodyPr>
          <a:lstStyle/>
          <a:p>
            <a:r>
              <a:rPr lang="en-US" sz="2000" b="1" dirty="0" smtClean="0"/>
              <a:t>= (101011)</a:t>
            </a:r>
            <a:r>
              <a:rPr lang="en-US" sz="2000" b="1" baseline="-25000" dirty="0" smtClean="0"/>
              <a:t>2</a:t>
            </a:r>
            <a:r>
              <a:rPr lang="en-US" sz="2000" b="1" dirty="0" smtClean="0"/>
              <a:t> </a:t>
            </a:r>
            <a:endParaRPr lang="en-US" sz="2000" b="1" dirty="0"/>
          </a:p>
        </p:txBody>
      </p:sp>
      <p:grpSp>
        <p:nvGrpSpPr>
          <p:cNvPr id="13" name="Group 12"/>
          <p:cNvGrpSpPr/>
          <p:nvPr/>
        </p:nvGrpSpPr>
        <p:grpSpPr>
          <a:xfrm>
            <a:off x="7410286" y="3118952"/>
            <a:ext cx="4100396" cy="3137571"/>
            <a:chOff x="1426345" y="3351497"/>
            <a:chExt cx="4100396" cy="3137571"/>
          </a:xfrm>
        </p:grpSpPr>
        <p:pic>
          <p:nvPicPr>
            <p:cNvPr id="1026" name="Picture 2" descr="Decimal To Binary"/>
            <p:cNvPicPr>
              <a:picLocks noChangeAspect="1" noChangeArrowheads="1"/>
            </p:cNvPicPr>
            <p:nvPr/>
          </p:nvPicPr>
          <p:blipFill rotWithShape="1">
            <a:blip r:embed="rId2">
              <a:extLst>
                <a:ext uri="{28A0092B-C50C-407E-A947-70E740481C1C}">
                  <a14:useLocalDpi xmlns:a14="http://schemas.microsoft.com/office/drawing/2010/main" val="0"/>
                </a:ext>
              </a:extLst>
            </a:blip>
            <a:srcRect r="16119"/>
            <a:stretch/>
          </p:blipFill>
          <p:spPr bwMode="auto">
            <a:xfrm>
              <a:off x="1426345" y="3351497"/>
              <a:ext cx="4100396" cy="313757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5163667" y="4141694"/>
              <a:ext cx="13447" cy="19498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0842321" y="3465593"/>
            <a:ext cx="637467" cy="369332"/>
          </a:xfrm>
          <a:prstGeom prst="rect">
            <a:avLst/>
          </a:prstGeom>
          <a:noFill/>
        </p:spPr>
        <p:txBody>
          <a:bodyPr wrap="square" rtlCol="0">
            <a:spAutoFit/>
          </a:bodyPr>
          <a:lstStyle/>
          <a:p>
            <a:r>
              <a:rPr lang="en-US" b="1" dirty="0" smtClean="0"/>
              <a:t>MSB</a:t>
            </a:r>
            <a:endParaRPr lang="en-US" b="1" dirty="0"/>
          </a:p>
        </p:txBody>
      </p:sp>
      <p:sp>
        <p:nvSpPr>
          <p:cNvPr id="14" name="TextBox 13"/>
          <p:cNvSpPr txBox="1"/>
          <p:nvPr/>
        </p:nvSpPr>
        <p:spPr>
          <a:xfrm>
            <a:off x="11061474" y="5830120"/>
            <a:ext cx="637467" cy="369332"/>
          </a:xfrm>
          <a:prstGeom prst="rect">
            <a:avLst/>
          </a:prstGeom>
          <a:noFill/>
        </p:spPr>
        <p:txBody>
          <a:bodyPr wrap="square" rtlCol="0">
            <a:spAutoFit/>
          </a:bodyPr>
          <a:lstStyle/>
          <a:p>
            <a:r>
              <a:rPr lang="en-US" b="1" dirty="0"/>
              <a:t>L</a:t>
            </a:r>
            <a:r>
              <a:rPr lang="en-US" b="1" dirty="0" smtClean="0"/>
              <a:t>SB</a:t>
            </a:r>
            <a:endParaRPr lang="en-US" b="1" dirty="0"/>
          </a:p>
        </p:txBody>
      </p:sp>
    </p:spTree>
    <p:extLst>
      <p:ext uri="{BB962C8B-B14F-4D97-AF65-F5344CB8AC3E}">
        <p14:creationId xmlns:p14="http://schemas.microsoft.com/office/powerpoint/2010/main" val="27576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solidFill>
                  <a:srgbClr val="FF0000"/>
                </a:solidFill>
              </a:rPr>
              <a:t>Chapter - I</a:t>
            </a:r>
            <a:endParaRPr lang="en-US" b="1" dirty="0">
              <a:solidFill>
                <a:srgbClr val="FF0000"/>
              </a:solidFill>
            </a:endParaRPr>
          </a:p>
        </p:txBody>
      </p:sp>
      <p:pic>
        <p:nvPicPr>
          <p:cNvPr id="4" name="Picture 3"/>
          <p:cNvPicPr>
            <a:picLocks noChangeAspect="1"/>
          </p:cNvPicPr>
          <p:nvPr/>
        </p:nvPicPr>
        <p:blipFill rotWithShape="1">
          <a:blip r:embed="rId2"/>
          <a:srcRect l="31673" t="27574" r="33602" b="20220"/>
          <a:stretch/>
        </p:blipFill>
        <p:spPr>
          <a:xfrm>
            <a:off x="838200" y="1278264"/>
            <a:ext cx="9689305" cy="5446059"/>
          </a:xfrm>
          <a:prstGeom prst="rect">
            <a:avLst/>
          </a:prstGeom>
        </p:spPr>
      </p:pic>
    </p:spTree>
    <p:extLst>
      <p:ext uri="{BB962C8B-B14F-4D97-AF65-F5344CB8AC3E}">
        <p14:creationId xmlns:p14="http://schemas.microsoft.com/office/powerpoint/2010/main" val="1392677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Ex-1-2-1.gif"/>
          <p:cNvSpPr>
            <a:spLocks noChangeAspect="1" noChangeArrowheads="1"/>
          </p:cNvSpPr>
          <p:nvPr/>
        </p:nvSpPr>
        <p:spPr bwMode="auto">
          <a:xfrm>
            <a:off x="-457574" y="-2546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a:p>
        </p:txBody>
      </p:sp>
      <p:pic>
        <p:nvPicPr>
          <p:cNvPr id="4" name="Picture 3"/>
          <p:cNvPicPr>
            <a:picLocks noChangeAspect="1"/>
          </p:cNvPicPr>
          <p:nvPr/>
        </p:nvPicPr>
        <p:blipFill rotWithShape="1">
          <a:blip r:embed="rId2"/>
          <a:srcRect l="72909" t="11765" r="5170" b="67477"/>
          <a:stretch/>
        </p:blipFill>
        <p:spPr>
          <a:xfrm>
            <a:off x="6172200" y="1768290"/>
            <a:ext cx="4666129" cy="3234016"/>
          </a:xfrm>
          <a:prstGeom prst="rect">
            <a:avLst/>
          </a:prstGeom>
        </p:spPr>
      </p:pic>
      <p:sp>
        <p:nvSpPr>
          <p:cNvPr id="5" name="Rectangle 1"/>
          <p:cNvSpPr>
            <a:spLocks noChangeArrowheads="1"/>
          </p:cNvSpPr>
          <p:nvPr/>
        </p:nvSpPr>
        <p:spPr bwMode="auto">
          <a:xfrm>
            <a:off x="496793" y="139987"/>
            <a:ext cx="9736420" cy="128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smtClean="0">
                <a:ln>
                  <a:noFill/>
                </a:ln>
                <a:solidFill>
                  <a:srgbClr val="C00000"/>
                </a:solidFill>
                <a:effectLst/>
                <a:cs typeface="Arial" panose="020B0604020202020204" pitchFamily="34" charset="0"/>
              </a:rPr>
              <a:t>II . Decimal to Octal : -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		Decimal numbers can be converted to octal by repeated division of the 			number by 8 while recording the remainder. </a:t>
            </a:r>
          </a:p>
        </p:txBody>
      </p:sp>
      <p:pic>
        <p:nvPicPr>
          <p:cNvPr id="2050" name="Picture 2" descr="Decimal To Oc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12" y="1909714"/>
            <a:ext cx="4700869" cy="32808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54840" y="5321031"/>
            <a:ext cx="1343638" cy="369332"/>
          </a:xfrm>
          <a:prstGeom prst="rect">
            <a:avLst/>
          </a:prstGeom>
        </p:spPr>
        <p:txBody>
          <a:bodyPr wrap="none">
            <a:spAutoFit/>
          </a:bodyPr>
          <a:lstStyle/>
          <a:p>
            <a:pPr lvl="0" algn="just" eaLnBrk="0" fontAlgn="base" hangingPunct="0">
              <a:spcBef>
                <a:spcPct val="0"/>
              </a:spcBef>
              <a:spcAft>
                <a:spcPct val="0"/>
              </a:spcAft>
            </a:pPr>
            <a:r>
              <a:rPr lang="en-US" altLang="en-US" dirty="0">
                <a:solidFill>
                  <a:srgbClr val="000000"/>
                </a:solidFill>
                <a:cs typeface="Arial" panose="020B0604020202020204" pitchFamily="34" charset="0"/>
              </a:rPr>
              <a:t>473</a:t>
            </a:r>
            <a:r>
              <a:rPr lang="en-US" altLang="en-US" baseline="-30000" dirty="0">
                <a:solidFill>
                  <a:srgbClr val="000000"/>
                </a:solidFill>
                <a:cs typeface="Arial" panose="020B0604020202020204" pitchFamily="34" charset="0"/>
              </a:rPr>
              <a:t>10</a:t>
            </a:r>
            <a:r>
              <a:rPr lang="en-US" altLang="en-US" dirty="0">
                <a:solidFill>
                  <a:srgbClr val="000000"/>
                </a:solidFill>
                <a:cs typeface="Arial" panose="020B0604020202020204" pitchFamily="34" charset="0"/>
              </a:rPr>
              <a:t> = 731</a:t>
            </a:r>
            <a:r>
              <a:rPr lang="en-US" altLang="en-US" baseline="-30000" dirty="0">
                <a:solidFill>
                  <a:srgbClr val="000000"/>
                </a:solidFill>
                <a:cs typeface="Arial" panose="020B0604020202020204" pitchFamily="34" charset="0"/>
              </a:rPr>
              <a:t>8</a:t>
            </a:r>
            <a:endParaRPr lang="en-US" altLang="en-US" dirty="0"/>
          </a:p>
        </p:txBody>
      </p:sp>
      <p:sp>
        <p:nvSpPr>
          <p:cNvPr id="8" name="Rectangle 7"/>
          <p:cNvSpPr/>
          <p:nvPr/>
        </p:nvSpPr>
        <p:spPr>
          <a:xfrm>
            <a:off x="8055562" y="5343077"/>
            <a:ext cx="1226618" cy="369332"/>
          </a:xfrm>
          <a:prstGeom prst="rect">
            <a:avLst/>
          </a:prstGeom>
        </p:spPr>
        <p:txBody>
          <a:bodyPr wrap="none">
            <a:spAutoFit/>
          </a:bodyPr>
          <a:lstStyle/>
          <a:p>
            <a:pPr lvl="0" algn="just" eaLnBrk="0" fontAlgn="base" hangingPunct="0">
              <a:spcBef>
                <a:spcPct val="0"/>
              </a:spcBef>
              <a:spcAft>
                <a:spcPct val="0"/>
              </a:spcAft>
            </a:pPr>
            <a:r>
              <a:rPr lang="en-US" altLang="en-US" dirty="0" smtClean="0">
                <a:solidFill>
                  <a:srgbClr val="000000"/>
                </a:solidFill>
                <a:cs typeface="Arial" panose="020B0604020202020204" pitchFamily="34" charset="0"/>
              </a:rPr>
              <a:t>86</a:t>
            </a:r>
            <a:r>
              <a:rPr lang="en-US" altLang="en-US" baseline="-30000" dirty="0" smtClean="0">
                <a:solidFill>
                  <a:srgbClr val="000000"/>
                </a:solidFill>
                <a:cs typeface="Arial" panose="020B0604020202020204" pitchFamily="34" charset="0"/>
              </a:rPr>
              <a:t>10</a:t>
            </a:r>
            <a:r>
              <a:rPr lang="en-US" altLang="en-US" dirty="0">
                <a:solidFill>
                  <a:srgbClr val="000000"/>
                </a:solidFill>
                <a:cs typeface="Arial" panose="020B0604020202020204" pitchFamily="34" charset="0"/>
              </a:rPr>
              <a:t> = </a:t>
            </a:r>
            <a:r>
              <a:rPr lang="en-US" altLang="en-US" dirty="0" smtClean="0">
                <a:solidFill>
                  <a:srgbClr val="000000"/>
                </a:solidFill>
                <a:cs typeface="Arial" panose="020B0604020202020204" pitchFamily="34" charset="0"/>
              </a:rPr>
              <a:t>621</a:t>
            </a:r>
            <a:r>
              <a:rPr lang="en-US" altLang="en-US" baseline="-30000" dirty="0" smtClean="0">
                <a:solidFill>
                  <a:srgbClr val="000000"/>
                </a:solidFill>
                <a:cs typeface="Arial" panose="020B0604020202020204" pitchFamily="34" charset="0"/>
              </a:rPr>
              <a:t>8</a:t>
            </a:r>
            <a:endParaRPr lang="en-US" altLang="en-US" dirty="0"/>
          </a:p>
        </p:txBody>
      </p:sp>
    </p:spTree>
    <p:extLst>
      <p:ext uri="{BB962C8B-B14F-4D97-AF65-F5344CB8AC3E}">
        <p14:creationId xmlns:p14="http://schemas.microsoft.com/office/powerpoint/2010/main" val="59368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Ex-1-2-2.gif"/>
          <p:cNvSpPr>
            <a:spLocks noChangeAspect="1" noChangeArrowheads="1"/>
          </p:cNvSpPr>
          <p:nvPr/>
        </p:nvSpPr>
        <p:spPr bwMode="auto">
          <a:xfrm>
            <a:off x="120650" y="-169910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p>
        </p:txBody>
      </p:sp>
      <p:pic>
        <p:nvPicPr>
          <p:cNvPr id="5" name="Picture 4"/>
          <p:cNvPicPr>
            <a:picLocks noChangeAspect="1"/>
          </p:cNvPicPr>
          <p:nvPr/>
        </p:nvPicPr>
        <p:blipFill rotWithShape="1">
          <a:blip r:embed="rId2"/>
          <a:srcRect l="72909" t="66573" r="2244" b="10110"/>
          <a:stretch/>
        </p:blipFill>
        <p:spPr>
          <a:xfrm>
            <a:off x="6279776" y="1459170"/>
            <a:ext cx="5096435" cy="4107912"/>
          </a:xfrm>
          <a:prstGeom prst="rect">
            <a:avLst/>
          </a:prstGeom>
        </p:spPr>
      </p:pic>
      <p:sp>
        <p:nvSpPr>
          <p:cNvPr id="4" name="Rectangle 1"/>
          <p:cNvSpPr>
            <a:spLocks noChangeArrowheads="1"/>
          </p:cNvSpPr>
          <p:nvPr/>
        </p:nvSpPr>
        <p:spPr bwMode="auto">
          <a:xfrm>
            <a:off x="659839" y="38845"/>
            <a:ext cx="9855761" cy="142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000" b="0" i="0" u="none" strike="noStrike" cap="none" normalizeH="0" baseline="0" dirty="0" smtClean="0">
                <a:ln>
                  <a:noFill/>
                </a:ln>
                <a:solidFill>
                  <a:srgbClr val="C00000"/>
                </a:solidFill>
                <a:effectLst/>
                <a:latin typeface="Arial" panose="020B0604020202020204" pitchFamily="34" charset="0"/>
                <a:cs typeface="Arial" panose="020B0604020202020204" pitchFamily="34" charset="0"/>
              </a:rPr>
              <a:t>III .  Decimal to Hexadecimal :-</a:t>
            </a:r>
          </a:p>
          <a:p>
            <a:pPr lvl="4" algn="just">
              <a:lnSpc>
                <a:spcPct val="150000"/>
              </a:lnSpc>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Decimal numbers can be converted to octal by repeated division of the number by 16 while recording the remainder.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pic>
        <p:nvPicPr>
          <p:cNvPr id="3074" name="Picture 2" descr="Decimal To Hexadeci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56" y="1817779"/>
            <a:ext cx="5162738" cy="34534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9957" y="5629855"/>
            <a:ext cx="1454244" cy="369332"/>
          </a:xfrm>
          <a:prstGeom prst="rect">
            <a:avLst/>
          </a:prstGeom>
        </p:spPr>
        <p:txBody>
          <a:bodyPr wrap="none">
            <a:spAutoFit/>
          </a:bodyPr>
          <a:lstStyle/>
          <a:p>
            <a:pPr lvl="0" algn="just" eaLnBrk="0" fontAlgn="base" hangingPunct="0">
              <a:spcBef>
                <a:spcPct val="0"/>
              </a:spcBef>
              <a:spcAft>
                <a:spcPct val="0"/>
              </a:spcAft>
            </a:pPr>
            <a:r>
              <a:rPr lang="en-US" altLang="en-US" b="1" dirty="0">
                <a:solidFill>
                  <a:srgbClr val="000000"/>
                </a:solidFill>
                <a:latin typeface="Arial" panose="020B0604020202020204" pitchFamily="34" charset="0"/>
                <a:cs typeface="Arial" panose="020B0604020202020204" pitchFamily="34" charset="0"/>
              </a:rPr>
              <a:t>423</a:t>
            </a:r>
            <a:r>
              <a:rPr lang="en-US" altLang="en-US" sz="1100" b="1" baseline="-30000" dirty="0">
                <a:solidFill>
                  <a:srgbClr val="000000"/>
                </a:solidFill>
                <a:latin typeface="Arial" panose="020B0604020202020204" pitchFamily="34" charset="0"/>
                <a:cs typeface="Arial" panose="020B0604020202020204" pitchFamily="34" charset="0"/>
              </a:rPr>
              <a:t>10</a:t>
            </a:r>
            <a:r>
              <a:rPr lang="en-US" altLang="en-US" b="1" dirty="0">
                <a:solidFill>
                  <a:srgbClr val="000000"/>
                </a:solidFill>
                <a:latin typeface="Arial" panose="020B0604020202020204" pitchFamily="34" charset="0"/>
                <a:cs typeface="Arial" panose="020B0604020202020204" pitchFamily="34" charset="0"/>
              </a:rPr>
              <a:t> = 1A7</a:t>
            </a:r>
            <a:r>
              <a:rPr lang="en-US" altLang="en-US" sz="1100" b="1" baseline="-30000" dirty="0">
                <a:solidFill>
                  <a:srgbClr val="000000"/>
                </a:solidFill>
                <a:latin typeface="Arial" panose="020B0604020202020204" pitchFamily="34" charset="0"/>
                <a:cs typeface="Arial" panose="020B0604020202020204" pitchFamily="34" charset="0"/>
              </a:rPr>
              <a:t>16</a:t>
            </a:r>
            <a:endParaRPr lang="en-US" altLang="en-US" sz="2800" b="1" dirty="0">
              <a:latin typeface="Arial" panose="020B0604020202020204" pitchFamily="34" charset="0"/>
            </a:endParaRPr>
          </a:p>
        </p:txBody>
      </p:sp>
      <p:sp>
        <p:nvSpPr>
          <p:cNvPr id="8" name="Rectangle 7"/>
          <p:cNvSpPr/>
          <p:nvPr/>
        </p:nvSpPr>
        <p:spPr>
          <a:xfrm>
            <a:off x="7979042" y="5567082"/>
            <a:ext cx="1697901" cy="369332"/>
          </a:xfrm>
          <a:prstGeom prst="rect">
            <a:avLst/>
          </a:prstGeom>
        </p:spPr>
        <p:txBody>
          <a:bodyPr wrap="none">
            <a:spAutoFit/>
          </a:bodyPr>
          <a:lstStyle/>
          <a:p>
            <a:pPr lvl="0" algn="just" eaLnBrk="0" fontAlgn="base" hangingPunct="0">
              <a:spcBef>
                <a:spcPct val="0"/>
              </a:spcBef>
              <a:spcAft>
                <a:spcPct val="0"/>
              </a:spcAft>
            </a:pPr>
            <a:r>
              <a:rPr lang="en-US" altLang="en-US" b="1" dirty="0" smtClean="0">
                <a:solidFill>
                  <a:srgbClr val="000000"/>
                </a:solidFill>
                <a:latin typeface="Arial" panose="020B0604020202020204" pitchFamily="34" charset="0"/>
                <a:cs typeface="Arial" panose="020B0604020202020204" pitchFamily="34" charset="0"/>
              </a:rPr>
              <a:t>2861</a:t>
            </a:r>
            <a:r>
              <a:rPr lang="en-US" altLang="en-US" sz="1100" b="1" baseline="-30000" dirty="0" smtClean="0">
                <a:solidFill>
                  <a:srgbClr val="000000"/>
                </a:solidFill>
                <a:latin typeface="Arial" panose="020B0604020202020204" pitchFamily="34" charset="0"/>
                <a:cs typeface="Arial" panose="020B0604020202020204" pitchFamily="34" charset="0"/>
              </a:rPr>
              <a:t>10</a:t>
            </a:r>
            <a:r>
              <a:rPr lang="en-US" altLang="en-US" b="1" dirty="0">
                <a:solidFill>
                  <a:srgbClr val="000000"/>
                </a:solidFill>
                <a:latin typeface="Arial" panose="020B0604020202020204" pitchFamily="34" charset="0"/>
                <a:cs typeface="Arial" panose="020B0604020202020204" pitchFamily="34" charset="0"/>
              </a:rPr>
              <a:t> = </a:t>
            </a:r>
            <a:r>
              <a:rPr lang="en-US" altLang="en-US" b="1" dirty="0" smtClean="0">
                <a:solidFill>
                  <a:srgbClr val="000000"/>
                </a:solidFill>
                <a:latin typeface="Arial" panose="020B0604020202020204" pitchFamily="34" charset="0"/>
                <a:cs typeface="Arial" panose="020B0604020202020204" pitchFamily="34" charset="0"/>
              </a:rPr>
              <a:t> D2B</a:t>
            </a:r>
            <a:r>
              <a:rPr lang="en-US" altLang="en-US" sz="1100" b="1" baseline="-30000" dirty="0" smtClean="0">
                <a:solidFill>
                  <a:srgbClr val="000000"/>
                </a:solidFill>
                <a:latin typeface="Arial" panose="020B0604020202020204" pitchFamily="34" charset="0"/>
                <a:cs typeface="Arial" panose="020B0604020202020204" pitchFamily="34" charset="0"/>
              </a:rPr>
              <a:t>16</a:t>
            </a:r>
            <a:endParaRPr lang="en-US" altLang="en-US" sz="2800" b="1" dirty="0">
              <a:latin typeface="Arial" panose="020B0604020202020204" pitchFamily="34" charset="0"/>
            </a:endParaRPr>
          </a:p>
        </p:txBody>
      </p:sp>
    </p:spTree>
    <p:extLst>
      <p:ext uri="{BB962C8B-B14F-4D97-AF65-F5344CB8AC3E}">
        <p14:creationId xmlns:p14="http://schemas.microsoft.com/office/powerpoint/2010/main" val="11940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28600"/>
            <a:ext cx="11004176" cy="4832092"/>
          </a:xfrm>
          <a:prstGeom prst="rect">
            <a:avLst/>
          </a:prstGeom>
        </p:spPr>
        <p:txBody>
          <a:bodyPr wrap="square">
            <a:spAutoFit/>
          </a:bodyPr>
          <a:lstStyle/>
          <a:p>
            <a:pPr marL="285750" indent="-285750">
              <a:lnSpc>
                <a:spcPct val="200000"/>
              </a:lnSpc>
              <a:buFont typeface="Arial" panose="020B0604020202020204" pitchFamily="34" charset="0"/>
              <a:buChar char="•"/>
            </a:pPr>
            <a:r>
              <a:rPr lang="en-US" dirty="0" smtClean="0">
                <a:solidFill>
                  <a:srgbClr val="813588"/>
                </a:solidFill>
                <a:latin typeface="Roboto"/>
              </a:rPr>
              <a:t> Hexadecimal </a:t>
            </a:r>
            <a:r>
              <a:rPr lang="en-US" dirty="0">
                <a:solidFill>
                  <a:srgbClr val="813588"/>
                </a:solidFill>
                <a:latin typeface="Roboto"/>
              </a:rPr>
              <a:t>Number System </a:t>
            </a:r>
            <a:r>
              <a:rPr lang="en-US" dirty="0" smtClean="0">
                <a:solidFill>
                  <a:srgbClr val="813588"/>
                </a:solidFill>
                <a:latin typeface="Roboto"/>
              </a:rPr>
              <a:t>Conversions :</a:t>
            </a:r>
            <a:endParaRPr lang="en-US" dirty="0">
              <a:solidFill>
                <a:srgbClr val="813588"/>
              </a:solidFill>
              <a:latin typeface="Roboto"/>
            </a:endParaRPr>
          </a:p>
          <a:p>
            <a:pPr lvl="2">
              <a:lnSpc>
                <a:spcPct val="200000"/>
              </a:lnSpc>
            </a:pPr>
            <a:r>
              <a:rPr lang="en-US" dirty="0">
                <a:solidFill>
                  <a:srgbClr val="333333"/>
                </a:solidFill>
                <a:latin typeface="Roboto"/>
              </a:rPr>
              <a:t>As we know, there are 16 digits in hexadecimal numbers, represented from 0 to 9 same like decimals, but after that, it starts with an alphabetical representation of preceding numbers such as A, B, C, D and E. Let us see the conversion of ‘hex’ into other number systems</a:t>
            </a:r>
            <a:r>
              <a:rPr lang="en-US" dirty="0" smtClean="0">
                <a:solidFill>
                  <a:srgbClr val="333333"/>
                </a:solidFill>
                <a:latin typeface="Roboto"/>
              </a:rPr>
              <a:t>.</a:t>
            </a:r>
          </a:p>
          <a:p>
            <a:pPr lvl="1"/>
            <a:r>
              <a:rPr lang="en-US" sz="2000" b="1" dirty="0" smtClean="0">
                <a:solidFill>
                  <a:srgbClr val="00B050"/>
                </a:solidFill>
              </a:rPr>
              <a:t>I.  Hexadecimal </a:t>
            </a:r>
            <a:r>
              <a:rPr lang="en-US" sz="2000" b="1" dirty="0">
                <a:solidFill>
                  <a:srgbClr val="00B050"/>
                </a:solidFill>
              </a:rPr>
              <a:t>to Binary </a:t>
            </a:r>
            <a:r>
              <a:rPr lang="en-US" sz="2000" b="1" dirty="0" smtClean="0">
                <a:solidFill>
                  <a:srgbClr val="00B050"/>
                </a:solidFill>
              </a:rPr>
              <a:t>Conversion :-</a:t>
            </a:r>
            <a:endParaRPr lang="en-US" sz="2000" b="1" dirty="0">
              <a:solidFill>
                <a:srgbClr val="00B050"/>
              </a:solidFill>
            </a:endParaRPr>
          </a:p>
          <a:p>
            <a:r>
              <a:rPr lang="en-US" dirty="0" smtClean="0"/>
              <a:t>			The </a:t>
            </a:r>
            <a:r>
              <a:rPr lang="en-US" dirty="0"/>
              <a:t>process of converting hexadecimal to binary is the reverse process of </a:t>
            </a:r>
            <a:r>
              <a:rPr lang="en-US" dirty="0" smtClean="0"/>
              <a:t>		binary </a:t>
            </a:r>
            <a:r>
              <a:rPr lang="en-US" dirty="0"/>
              <a:t>to hexadecimal. We write the four bits binary code of each hexadecimal number digit.</a:t>
            </a:r>
          </a:p>
          <a:p>
            <a:pPr lvl="1"/>
            <a:r>
              <a:rPr lang="en-US" b="1" dirty="0" smtClean="0"/>
              <a:t>		Example </a:t>
            </a:r>
            <a:r>
              <a:rPr lang="en-US" b="1" dirty="0"/>
              <a:t>1: </a:t>
            </a:r>
            <a:r>
              <a:rPr lang="en-US" b="1" dirty="0" smtClean="0"/>
              <a:t>  (152A.25)</a:t>
            </a:r>
            <a:r>
              <a:rPr lang="en-US" b="1" baseline="-25000" dirty="0" smtClean="0"/>
              <a:t>16 </a:t>
            </a:r>
            <a:r>
              <a:rPr lang="en-US" b="1" dirty="0"/>
              <a:t>= </a:t>
            </a:r>
            <a:r>
              <a:rPr lang="en-US" b="1" dirty="0" smtClean="0"/>
              <a:t>(?)</a:t>
            </a:r>
            <a:r>
              <a:rPr lang="en-US" b="1" baseline="-25000" dirty="0" smtClean="0"/>
              <a:t>2</a:t>
            </a:r>
          </a:p>
          <a:p>
            <a:pPr lvl="1"/>
            <a:endParaRPr lang="en-US" dirty="0"/>
          </a:p>
          <a:p>
            <a:pPr lvl="4"/>
            <a:r>
              <a:rPr lang="en-US" dirty="0" smtClean="0"/>
              <a:t>	    =    </a:t>
            </a:r>
            <a:r>
              <a:rPr lang="en-US" b="1" dirty="0" smtClean="0"/>
              <a:t>1  5  2  A  .   2   5</a:t>
            </a:r>
          </a:p>
          <a:p>
            <a:pPr lvl="4"/>
            <a:endParaRPr lang="en-US" b="1" dirty="0" smtClean="0"/>
          </a:p>
          <a:p>
            <a:pPr lvl="4"/>
            <a:r>
              <a:rPr lang="en-US" b="1" dirty="0" smtClean="0"/>
              <a:t>(152A.25)</a:t>
            </a:r>
            <a:r>
              <a:rPr lang="en-US" b="1" baseline="-25000" dirty="0" smtClean="0"/>
              <a:t>16  </a:t>
            </a:r>
            <a:r>
              <a:rPr lang="en-US" b="1" dirty="0" smtClean="0"/>
              <a:t>=  (</a:t>
            </a:r>
            <a:r>
              <a:rPr lang="en-US" b="1" dirty="0"/>
              <a:t>0001 0101 0010 1010.0010 0101)</a:t>
            </a:r>
            <a:r>
              <a:rPr lang="en-US" b="1" baseline="-25000" dirty="0"/>
              <a:t>2</a:t>
            </a:r>
            <a:endParaRPr lang="en-US" dirty="0"/>
          </a:p>
          <a:p>
            <a:pPr lvl="4"/>
            <a:r>
              <a:rPr lang="en-US" dirty="0" smtClean="0"/>
              <a:t>	</a:t>
            </a:r>
            <a:endParaRPr lang="en-US" b="0" i="0" dirty="0">
              <a:solidFill>
                <a:srgbClr val="333333"/>
              </a:solidFill>
              <a:effectLst/>
              <a:latin typeface="Roboto"/>
            </a:endParaRPr>
          </a:p>
        </p:txBody>
      </p:sp>
    </p:spTree>
    <p:extLst>
      <p:ext uri="{BB962C8B-B14F-4D97-AF65-F5344CB8AC3E}">
        <p14:creationId xmlns:p14="http://schemas.microsoft.com/office/powerpoint/2010/main" val="2212246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6" y="280645"/>
            <a:ext cx="11120718" cy="5909310"/>
          </a:xfrm>
          <a:prstGeom prst="rect">
            <a:avLst/>
          </a:prstGeom>
        </p:spPr>
        <p:txBody>
          <a:bodyPr wrap="square">
            <a:spAutoFit/>
          </a:bodyPr>
          <a:lstStyle/>
          <a:p>
            <a:pPr>
              <a:lnSpc>
                <a:spcPct val="150000"/>
              </a:lnSpc>
            </a:pPr>
            <a:r>
              <a:rPr lang="en-US" b="1" dirty="0" smtClean="0">
                <a:solidFill>
                  <a:srgbClr val="335599"/>
                </a:solidFill>
                <a:latin typeface="Arial" panose="020B0604020202020204" pitchFamily="34" charset="0"/>
              </a:rPr>
              <a:t>II.  Hexadecimal </a:t>
            </a:r>
            <a:r>
              <a:rPr lang="en-US" b="1" dirty="0">
                <a:solidFill>
                  <a:srgbClr val="335599"/>
                </a:solidFill>
                <a:latin typeface="Arial" panose="020B0604020202020204" pitchFamily="34" charset="0"/>
              </a:rPr>
              <a:t>to </a:t>
            </a:r>
            <a:r>
              <a:rPr lang="en-US" b="1" dirty="0" smtClean="0">
                <a:solidFill>
                  <a:srgbClr val="335599"/>
                </a:solidFill>
                <a:latin typeface="Arial" panose="020B0604020202020204" pitchFamily="34" charset="0"/>
              </a:rPr>
              <a:t>Decimal :- </a:t>
            </a:r>
            <a:endParaRPr lang="en-US" b="1" dirty="0">
              <a:solidFill>
                <a:srgbClr val="335599"/>
              </a:solidFill>
              <a:latin typeface="Arial" panose="020B0604020202020204" pitchFamily="34" charset="0"/>
            </a:endParaRPr>
          </a:p>
          <a:p>
            <a:pPr lvl="4">
              <a:lnSpc>
                <a:spcPct val="150000"/>
              </a:lnSpc>
            </a:pPr>
            <a:r>
              <a:rPr lang="en-US" dirty="0" smtClean="0"/>
              <a:t>The </a:t>
            </a:r>
            <a:r>
              <a:rPr lang="en-US" dirty="0"/>
              <a:t>process of converting hexadecimal to decimal is the same as binary to decimal. The process starts from multiplying the digits of hexadecimal numbers with its corresponding positional weights. And lastly, we add all those products. </a:t>
            </a:r>
          </a:p>
          <a:p>
            <a:pPr lvl="4">
              <a:lnSpc>
                <a:spcPct val="150000"/>
              </a:lnSpc>
            </a:pPr>
            <a:r>
              <a:rPr lang="en-US" dirty="0"/>
              <a:t>Let's take an example to understand how the conversion is done from hexadecimal to decimal.</a:t>
            </a:r>
          </a:p>
          <a:p>
            <a:pPr lvl="1">
              <a:lnSpc>
                <a:spcPct val="150000"/>
              </a:lnSpc>
            </a:pPr>
            <a:endParaRPr lang="en-US" b="1" dirty="0" smtClean="0"/>
          </a:p>
          <a:p>
            <a:pPr lvl="1">
              <a:lnSpc>
                <a:spcPct val="150000"/>
              </a:lnSpc>
            </a:pPr>
            <a:r>
              <a:rPr lang="en-US" b="1" dirty="0" smtClean="0"/>
              <a:t>Example </a:t>
            </a:r>
            <a:r>
              <a:rPr lang="en-US" b="1" dirty="0"/>
              <a:t>1: </a:t>
            </a:r>
            <a:r>
              <a:rPr lang="en-US" b="1" dirty="0" smtClean="0"/>
              <a:t>		(152A.25)</a:t>
            </a:r>
            <a:r>
              <a:rPr lang="en-US" b="1" baseline="-25000" dirty="0" smtClean="0"/>
              <a:t>16</a:t>
            </a:r>
            <a:r>
              <a:rPr lang="en-US" dirty="0"/>
              <a:t>=</a:t>
            </a:r>
          </a:p>
          <a:p>
            <a:pPr>
              <a:lnSpc>
                <a:spcPct val="150000"/>
              </a:lnSpc>
            </a:pPr>
            <a:r>
              <a:rPr lang="en-US" b="1" dirty="0"/>
              <a:t>	</a:t>
            </a:r>
            <a:r>
              <a:rPr lang="en-US" b="1" dirty="0" smtClean="0"/>
              <a:t>	</a:t>
            </a:r>
            <a:r>
              <a:rPr lang="en-US" dirty="0" smtClean="0"/>
              <a:t>We </a:t>
            </a:r>
            <a:r>
              <a:rPr lang="en-US" dirty="0"/>
              <a:t>multiply each digit of </a:t>
            </a:r>
            <a:r>
              <a:rPr lang="en-US" b="1" dirty="0"/>
              <a:t>152A.25</a:t>
            </a:r>
            <a:r>
              <a:rPr lang="en-US" dirty="0"/>
              <a:t> with its respective positional weight, and last we add the </a:t>
            </a:r>
            <a:r>
              <a:rPr lang="en-US" dirty="0" smtClean="0"/>
              <a:t>		products </a:t>
            </a:r>
            <a:r>
              <a:rPr lang="en-US" dirty="0"/>
              <a:t>of all </a:t>
            </a:r>
            <a:r>
              <a:rPr lang="en-US" dirty="0" smtClean="0"/>
              <a:t>the </a:t>
            </a:r>
            <a:r>
              <a:rPr lang="en-US" dirty="0"/>
              <a:t>bits with its weight.</a:t>
            </a:r>
          </a:p>
          <a:p>
            <a:pPr lvl="6">
              <a:lnSpc>
                <a:spcPct val="150000"/>
              </a:lnSpc>
              <a:spcAft>
                <a:spcPts val="600"/>
              </a:spcAft>
            </a:pPr>
            <a:r>
              <a:rPr lang="en-US" b="1" dirty="0"/>
              <a:t>(</a:t>
            </a:r>
            <a:r>
              <a:rPr lang="en-US" b="1" dirty="0" smtClean="0"/>
              <a:t>152A.25)</a:t>
            </a:r>
            <a:r>
              <a:rPr lang="en-US" b="1" baseline="-25000" dirty="0" smtClean="0"/>
              <a:t>16 </a:t>
            </a:r>
            <a:r>
              <a:rPr lang="en-US" dirty="0" smtClean="0"/>
              <a:t>= (</a:t>
            </a:r>
            <a:r>
              <a:rPr lang="en-US" dirty="0"/>
              <a:t>1×16</a:t>
            </a:r>
            <a:r>
              <a:rPr lang="en-US" baseline="30000" dirty="0"/>
              <a:t>3</a:t>
            </a:r>
            <a:r>
              <a:rPr lang="en-US" dirty="0"/>
              <a:t>)+(5×16</a:t>
            </a:r>
            <a:r>
              <a:rPr lang="en-US" baseline="30000" dirty="0"/>
              <a:t>2</a:t>
            </a:r>
            <a:r>
              <a:rPr lang="en-US" dirty="0"/>
              <a:t>)+(2×16</a:t>
            </a:r>
            <a:r>
              <a:rPr lang="en-US" baseline="30000" dirty="0"/>
              <a:t>1</a:t>
            </a:r>
            <a:r>
              <a:rPr lang="en-US" dirty="0"/>
              <a:t>)+(A×16</a:t>
            </a:r>
            <a:r>
              <a:rPr lang="en-US" baseline="30000" dirty="0"/>
              <a:t>0</a:t>
            </a:r>
            <a:r>
              <a:rPr lang="en-US" dirty="0"/>
              <a:t>)+(2×16</a:t>
            </a:r>
            <a:r>
              <a:rPr lang="en-US" baseline="30000" dirty="0"/>
              <a:t>-1</a:t>
            </a:r>
            <a:r>
              <a:rPr lang="en-US" dirty="0"/>
              <a:t>)+(5×16</a:t>
            </a:r>
            <a:r>
              <a:rPr lang="en-US" baseline="30000" dirty="0"/>
              <a:t>-2</a:t>
            </a:r>
            <a:r>
              <a:rPr lang="en-US" dirty="0"/>
              <a:t>)</a:t>
            </a:r>
            <a:br>
              <a:rPr lang="en-US" dirty="0"/>
            </a:br>
            <a:r>
              <a:rPr lang="en-US" b="1" dirty="0"/>
              <a:t>(</a:t>
            </a:r>
            <a:r>
              <a:rPr lang="en-US" b="1" dirty="0" smtClean="0"/>
              <a:t>152A.25)</a:t>
            </a:r>
            <a:r>
              <a:rPr lang="en-US" b="1" baseline="-25000" dirty="0" smtClean="0"/>
              <a:t>16 </a:t>
            </a:r>
            <a:r>
              <a:rPr lang="en-US" dirty="0" smtClean="0"/>
              <a:t>= (</a:t>
            </a:r>
            <a:r>
              <a:rPr lang="en-US" dirty="0"/>
              <a:t>1×4096)+(5×256)+(2×16)+(10×1)+(2×16</a:t>
            </a:r>
            <a:r>
              <a:rPr lang="en-US" baseline="30000" dirty="0"/>
              <a:t>-1</a:t>
            </a:r>
            <a:r>
              <a:rPr lang="en-US" dirty="0"/>
              <a:t>)+(5×16</a:t>
            </a:r>
            <a:r>
              <a:rPr lang="en-US" baseline="30000" dirty="0"/>
              <a:t>-2</a:t>
            </a:r>
            <a:r>
              <a:rPr lang="en-US" dirty="0"/>
              <a:t>)</a:t>
            </a:r>
            <a:br>
              <a:rPr lang="en-US" dirty="0"/>
            </a:br>
            <a:r>
              <a:rPr lang="en-US" b="1" dirty="0"/>
              <a:t>(</a:t>
            </a:r>
            <a:r>
              <a:rPr lang="en-US" b="1" dirty="0" smtClean="0"/>
              <a:t>152A.25)</a:t>
            </a:r>
            <a:r>
              <a:rPr lang="en-US" b="1" baseline="-25000" dirty="0" smtClean="0"/>
              <a:t>16 </a:t>
            </a:r>
            <a:r>
              <a:rPr lang="en-US" dirty="0" smtClean="0"/>
              <a:t>= 4096 + 1280 + 32 + 10 + (</a:t>
            </a:r>
            <a:r>
              <a:rPr lang="en-US" dirty="0"/>
              <a:t>2×1⁄16</a:t>
            </a:r>
            <a:r>
              <a:rPr lang="en-US" dirty="0" smtClean="0"/>
              <a:t>) + (</a:t>
            </a:r>
            <a:r>
              <a:rPr lang="en-US" dirty="0"/>
              <a:t>5×1⁄256)</a:t>
            </a:r>
            <a:br>
              <a:rPr lang="en-US" dirty="0"/>
            </a:br>
            <a:r>
              <a:rPr lang="en-US" b="1" dirty="0"/>
              <a:t>(</a:t>
            </a:r>
            <a:r>
              <a:rPr lang="en-US" b="1" dirty="0" smtClean="0"/>
              <a:t>152A.25)</a:t>
            </a:r>
            <a:r>
              <a:rPr lang="en-US" b="1" baseline="-25000" dirty="0" smtClean="0"/>
              <a:t>16 </a:t>
            </a:r>
            <a:r>
              <a:rPr lang="en-US" dirty="0" smtClean="0"/>
              <a:t>= 5418 + 0.125 + 0.125</a:t>
            </a:r>
            <a:r>
              <a:rPr lang="en-US" dirty="0"/>
              <a:t/>
            </a:r>
            <a:br>
              <a:rPr lang="en-US" dirty="0"/>
            </a:br>
            <a:r>
              <a:rPr lang="en-US" b="1" dirty="0"/>
              <a:t>(</a:t>
            </a:r>
            <a:r>
              <a:rPr lang="en-US" b="1" dirty="0" smtClean="0"/>
              <a:t>152A.25)</a:t>
            </a:r>
            <a:r>
              <a:rPr lang="en-US" b="1" baseline="-25000" dirty="0" smtClean="0"/>
              <a:t>16 </a:t>
            </a:r>
            <a:r>
              <a:rPr lang="en-US" dirty="0" smtClean="0"/>
              <a:t>= (5418.14453125)</a:t>
            </a:r>
            <a:r>
              <a:rPr lang="en-US" baseline="-25000" dirty="0" smtClean="0"/>
              <a:t>10</a:t>
            </a:r>
            <a:endParaRPr lang="en-US" baseline="-25000" dirty="0"/>
          </a:p>
        </p:txBody>
      </p:sp>
    </p:spTree>
    <p:extLst>
      <p:ext uri="{BB962C8B-B14F-4D97-AF65-F5344CB8AC3E}">
        <p14:creationId xmlns:p14="http://schemas.microsoft.com/office/powerpoint/2010/main" val="349716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175" y="0"/>
            <a:ext cx="10650071" cy="6740307"/>
          </a:xfrm>
          <a:prstGeom prst="rect">
            <a:avLst/>
          </a:prstGeom>
        </p:spPr>
        <p:txBody>
          <a:bodyPr wrap="square">
            <a:spAutoFit/>
          </a:bodyPr>
          <a:lstStyle/>
          <a:p>
            <a:pPr>
              <a:lnSpc>
                <a:spcPct val="150000"/>
              </a:lnSpc>
            </a:pPr>
            <a:r>
              <a:rPr lang="en-US" b="1" dirty="0" smtClean="0">
                <a:solidFill>
                  <a:srgbClr val="00B050"/>
                </a:solidFill>
                <a:latin typeface="verdana" panose="020B0604030504040204" pitchFamily="34" charset="0"/>
              </a:rPr>
              <a:t>III.  Hexadecimal </a:t>
            </a:r>
            <a:r>
              <a:rPr lang="en-US" b="1" dirty="0">
                <a:solidFill>
                  <a:srgbClr val="00B050"/>
                </a:solidFill>
                <a:latin typeface="verdana" panose="020B0604030504040204" pitchFamily="34" charset="0"/>
              </a:rPr>
              <a:t>to Octal Conversion</a:t>
            </a:r>
          </a:p>
          <a:p>
            <a:pPr>
              <a:lnSpc>
                <a:spcPct val="150000"/>
              </a:lnSpc>
            </a:pPr>
            <a:r>
              <a:rPr lang="en-US" dirty="0" smtClean="0">
                <a:solidFill>
                  <a:srgbClr val="000000"/>
                </a:solidFill>
                <a:latin typeface="verdana" panose="020B0604030504040204" pitchFamily="34" charset="0"/>
              </a:rPr>
              <a:t>	For </a:t>
            </a:r>
            <a:r>
              <a:rPr lang="en-US" dirty="0">
                <a:solidFill>
                  <a:srgbClr val="000000"/>
                </a:solidFill>
                <a:latin typeface="verdana" panose="020B0604030504040204" pitchFamily="34" charset="0"/>
              </a:rPr>
              <a:t>converting hexadecimal to octal, there are two steps required to perform, which are as follows:</a:t>
            </a:r>
          </a:p>
          <a:p>
            <a:pPr lvl="1">
              <a:lnSpc>
                <a:spcPct val="150000"/>
              </a:lnSpc>
              <a:buFont typeface="+mj-lt"/>
              <a:buAutoNum type="arabicPeriod"/>
            </a:pPr>
            <a:r>
              <a:rPr lang="en-US" dirty="0">
                <a:solidFill>
                  <a:srgbClr val="000000"/>
                </a:solidFill>
                <a:latin typeface="verdana" panose="020B0604030504040204" pitchFamily="34" charset="0"/>
              </a:rPr>
              <a:t>In the first step, we will find the binary equivalent of the hexadecimal number.</a:t>
            </a:r>
          </a:p>
          <a:p>
            <a:pPr lvl="1">
              <a:lnSpc>
                <a:spcPct val="150000"/>
              </a:lnSpc>
              <a:buFont typeface="+mj-lt"/>
              <a:buAutoNum type="arabicPeriod"/>
            </a:pPr>
            <a:r>
              <a:rPr lang="en-US" dirty="0">
                <a:solidFill>
                  <a:srgbClr val="000000"/>
                </a:solidFill>
                <a:latin typeface="verdana" panose="020B0604030504040204" pitchFamily="34" charset="0"/>
              </a:rPr>
              <a:t>Next, we have to make the pairs of three bits on both sides of the binary point. If there will be one or two bits left in a pair of three bits pair, we add the required number of </a:t>
            </a:r>
            <a:r>
              <a:rPr lang="en-US" dirty="0" smtClean="0">
                <a:solidFill>
                  <a:srgbClr val="000000"/>
                </a:solidFill>
                <a:latin typeface="verdana" panose="020B0604030504040204" pitchFamily="34" charset="0"/>
              </a:rPr>
              <a:t>zero’s </a:t>
            </a:r>
            <a:r>
              <a:rPr lang="en-US" dirty="0">
                <a:solidFill>
                  <a:srgbClr val="000000"/>
                </a:solidFill>
                <a:latin typeface="verdana" panose="020B0604030504040204" pitchFamily="34" charset="0"/>
              </a:rPr>
              <a:t>on extreme sides and write the octal digits corresponding to each pair.</a:t>
            </a:r>
          </a:p>
          <a:p>
            <a:pPr>
              <a:lnSpc>
                <a:spcPct val="150000"/>
              </a:lnSpc>
            </a:pPr>
            <a:r>
              <a:rPr lang="en-US" b="1" dirty="0">
                <a:solidFill>
                  <a:srgbClr val="000000"/>
                </a:solidFill>
                <a:latin typeface="verdana" panose="020B0604030504040204" pitchFamily="34" charset="0"/>
              </a:rPr>
              <a:t>Example 1: (152A.25)</a:t>
            </a:r>
            <a:r>
              <a:rPr lang="en-US" b="1" baseline="-25000" dirty="0">
                <a:solidFill>
                  <a:srgbClr val="000000"/>
                </a:solidFill>
                <a:latin typeface="verdana" panose="020B0604030504040204" pitchFamily="34" charset="0"/>
              </a:rPr>
              <a:t>16</a:t>
            </a:r>
            <a:endParaRPr lang="en-US" dirty="0">
              <a:solidFill>
                <a:srgbClr val="000000"/>
              </a:solidFill>
              <a:latin typeface="verdana" panose="020B0604030504040204" pitchFamily="34" charset="0"/>
            </a:endParaRPr>
          </a:p>
          <a:p>
            <a:pPr>
              <a:lnSpc>
                <a:spcPct val="150000"/>
              </a:lnSpc>
            </a:pPr>
            <a:r>
              <a:rPr lang="en-US" b="1" dirty="0">
                <a:solidFill>
                  <a:srgbClr val="000000"/>
                </a:solidFill>
                <a:latin typeface="verdana" panose="020B0604030504040204" pitchFamily="34" charset="0"/>
              </a:rPr>
              <a:t>Step </a:t>
            </a:r>
            <a:r>
              <a:rPr lang="en-US" b="1" dirty="0" smtClean="0">
                <a:solidFill>
                  <a:srgbClr val="000000"/>
                </a:solidFill>
                <a:latin typeface="verdana" panose="020B0604030504040204" pitchFamily="34" charset="0"/>
              </a:rPr>
              <a:t>1: </a:t>
            </a:r>
            <a:r>
              <a:rPr lang="en-US" dirty="0" smtClean="0">
                <a:solidFill>
                  <a:srgbClr val="000000"/>
                </a:solidFill>
                <a:latin typeface="verdana" panose="020B0604030504040204" pitchFamily="34" charset="0"/>
              </a:rPr>
              <a:t>We </a:t>
            </a:r>
            <a:r>
              <a:rPr lang="en-US" dirty="0">
                <a:solidFill>
                  <a:srgbClr val="000000"/>
                </a:solidFill>
                <a:latin typeface="verdana" panose="020B0604030504040204" pitchFamily="34" charset="0"/>
              </a:rPr>
              <a:t>write the four-bit binary digit for 1, 5, 2, A, and 5.</a:t>
            </a:r>
          </a:p>
          <a:p>
            <a:pPr>
              <a:lnSpc>
                <a:spcPct val="150000"/>
              </a:lnSpc>
            </a:pPr>
            <a:r>
              <a:rPr lang="en-US" b="1" dirty="0">
                <a:solidFill>
                  <a:srgbClr val="000000"/>
                </a:solidFill>
                <a:latin typeface="verdana" panose="020B0604030504040204" pitchFamily="34" charset="0"/>
              </a:rPr>
              <a:t>(152A.25)</a:t>
            </a:r>
            <a:r>
              <a:rPr lang="en-US" b="1" baseline="-25000" dirty="0">
                <a:solidFill>
                  <a:srgbClr val="000000"/>
                </a:solidFill>
                <a:latin typeface="verdana" panose="020B0604030504040204" pitchFamily="34" charset="0"/>
              </a:rPr>
              <a:t>16</a:t>
            </a:r>
            <a:r>
              <a:rPr lang="en-US" b="1" dirty="0">
                <a:solidFill>
                  <a:srgbClr val="000000"/>
                </a:solidFill>
                <a:latin typeface="verdana" panose="020B0604030504040204" pitchFamily="34" charset="0"/>
              </a:rPr>
              <a:t>=(0001 0101 0010 1010.0010 0101)</a:t>
            </a:r>
            <a:r>
              <a:rPr lang="en-US" b="1" baseline="-25000" dirty="0">
                <a:solidFill>
                  <a:srgbClr val="000000"/>
                </a:solidFill>
                <a:latin typeface="verdana" panose="020B0604030504040204" pitchFamily="34" charset="0"/>
              </a:rPr>
              <a:t>2</a:t>
            </a:r>
            <a:endParaRPr lang="en-US" dirty="0">
              <a:solidFill>
                <a:srgbClr val="000000"/>
              </a:solidFill>
              <a:latin typeface="verdana" panose="020B0604030504040204" pitchFamily="34" charset="0"/>
            </a:endParaRPr>
          </a:p>
          <a:p>
            <a:pPr>
              <a:lnSpc>
                <a:spcPct val="150000"/>
              </a:lnSpc>
            </a:pPr>
            <a:r>
              <a:rPr lang="en-US" dirty="0">
                <a:solidFill>
                  <a:srgbClr val="000000"/>
                </a:solidFill>
                <a:latin typeface="verdana" panose="020B0604030504040204" pitchFamily="34" charset="0"/>
              </a:rPr>
              <a:t>So, the binary number of hexadecimal number 152A.25 is </a:t>
            </a:r>
            <a:r>
              <a:rPr lang="en-US" b="1" dirty="0">
                <a:solidFill>
                  <a:srgbClr val="000000"/>
                </a:solidFill>
                <a:latin typeface="verdana" panose="020B0604030504040204" pitchFamily="34" charset="0"/>
              </a:rPr>
              <a:t>(0011010101010.010101)</a:t>
            </a:r>
            <a:r>
              <a:rPr lang="en-US" b="1" baseline="-25000" dirty="0">
                <a:solidFill>
                  <a:srgbClr val="000000"/>
                </a:solidFill>
                <a:latin typeface="verdana" panose="020B0604030504040204" pitchFamily="34" charset="0"/>
              </a:rPr>
              <a:t>2</a:t>
            </a:r>
            <a:endParaRPr lang="en-US" dirty="0">
              <a:solidFill>
                <a:srgbClr val="000000"/>
              </a:solidFill>
              <a:latin typeface="verdana" panose="020B0604030504040204" pitchFamily="34" charset="0"/>
            </a:endParaRPr>
          </a:p>
          <a:p>
            <a:pPr>
              <a:lnSpc>
                <a:spcPct val="150000"/>
              </a:lnSpc>
            </a:pPr>
            <a:r>
              <a:rPr lang="en-US" b="1" dirty="0">
                <a:solidFill>
                  <a:srgbClr val="000000"/>
                </a:solidFill>
                <a:latin typeface="verdana" panose="020B0604030504040204" pitchFamily="34" charset="0"/>
              </a:rPr>
              <a:t>Step </a:t>
            </a:r>
            <a:r>
              <a:rPr lang="en-US" b="1" dirty="0" smtClean="0">
                <a:solidFill>
                  <a:srgbClr val="000000"/>
                </a:solidFill>
                <a:latin typeface="verdana" panose="020B0604030504040204" pitchFamily="34" charset="0"/>
              </a:rPr>
              <a:t>2:</a:t>
            </a:r>
            <a:r>
              <a:rPr lang="en-US" dirty="0" smtClean="0">
                <a:solidFill>
                  <a:srgbClr val="000000"/>
                </a:solidFill>
                <a:latin typeface="verdana" panose="020B0604030504040204" pitchFamily="34" charset="0"/>
              </a:rPr>
              <a:t> </a:t>
            </a:r>
            <a:r>
              <a:rPr lang="en-US" dirty="0">
                <a:solidFill>
                  <a:srgbClr val="000000"/>
                </a:solidFill>
                <a:latin typeface="verdana" panose="020B0604030504040204" pitchFamily="34" charset="0"/>
              </a:rPr>
              <a:t>Then, we make pairs of three bits on both sides of the binary point.</a:t>
            </a:r>
          </a:p>
          <a:p>
            <a:pPr>
              <a:lnSpc>
                <a:spcPct val="150000"/>
              </a:lnSpc>
            </a:pPr>
            <a:r>
              <a:rPr lang="en-US" dirty="0">
                <a:solidFill>
                  <a:srgbClr val="000000"/>
                </a:solidFill>
                <a:latin typeface="verdana" panose="020B0604030504040204" pitchFamily="34" charset="0"/>
              </a:rPr>
              <a:t>001     010     100     101     010.001     001     010</a:t>
            </a:r>
          </a:p>
          <a:p>
            <a:pPr>
              <a:lnSpc>
                <a:spcPct val="150000"/>
              </a:lnSpc>
            </a:pPr>
            <a:r>
              <a:rPr lang="en-US" dirty="0">
                <a:solidFill>
                  <a:srgbClr val="000000"/>
                </a:solidFill>
                <a:latin typeface="verdana" panose="020B0604030504040204" pitchFamily="34" charset="0"/>
              </a:rPr>
              <a:t>4. Then, we write the octal digit, which corresponds to each pair.</a:t>
            </a:r>
          </a:p>
          <a:p>
            <a:pPr>
              <a:lnSpc>
                <a:spcPct val="150000"/>
              </a:lnSpc>
            </a:pPr>
            <a:r>
              <a:rPr lang="en-US" b="1" dirty="0">
                <a:solidFill>
                  <a:srgbClr val="000000"/>
                </a:solidFill>
                <a:latin typeface="verdana" panose="020B0604030504040204" pitchFamily="34" charset="0"/>
              </a:rPr>
              <a:t>(001010100101010.001001010)</a:t>
            </a:r>
            <a:r>
              <a:rPr lang="en-US" b="1" baseline="-25000" dirty="0">
                <a:solidFill>
                  <a:srgbClr val="000000"/>
                </a:solidFill>
                <a:latin typeface="verdana" panose="020B0604030504040204" pitchFamily="34" charset="0"/>
              </a:rPr>
              <a:t>2</a:t>
            </a:r>
            <a:r>
              <a:rPr lang="en-US" b="1" dirty="0">
                <a:solidFill>
                  <a:srgbClr val="000000"/>
                </a:solidFill>
                <a:latin typeface="verdana" panose="020B0604030504040204" pitchFamily="34" charset="0"/>
              </a:rPr>
              <a:t>=(</a:t>
            </a:r>
            <a:r>
              <a:rPr lang="en-US" b="1" dirty="0" smtClean="0">
                <a:solidFill>
                  <a:srgbClr val="000000"/>
                </a:solidFill>
                <a:latin typeface="verdana" panose="020B0604030504040204" pitchFamily="34" charset="0"/>
              </a:rPr>
              <a:t>12452.112)</a:t>
            </a:r>
            <a:r>
              <a:rPr lang="en-US" b="1" baseline="-25000" dirty="0" smtClean="0">
                <a:solidFill>
                  <a:srgbClr val="000000"/>
                </a:solidFill>
                <a:latin typeface="verdana" panose="020B0604030504040204" pitchFamily="34" charset="0"/>
              </a:rPr>
              <a:t>8</a:t>
            </a:r>
            <a:endParaRPr lang="en-US" dirty="0">
              <a:solidFill>
                <a:srgbClr val="000000"/>
              </a:solidFill>
              <a:latin typeface="verdana" panose="020B0604030504040204" pitchFamily="34" charset="0"/>
            </a:endParaRPr>
          </a:p>
        </p:txBody>
      </p:sp>
    </p:spTree>
    <p:extLst>
      <p:ext uri="{BB962C8B-B14F-4D97-AF65-F5344CB8AC3E}">
        <p14:creationId xmlns:p14="http://schemas.microsoft.com/office/powerpoint/2010/main" val="19043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33365" y="80683"/>
            <a:ext cx="2057400" cy="400110"/>
          </a:xfrm>
          <a:prstGeom prst="rect">
            <a:avLst/>
          </a:prstGeom>
          <a:noFill/>
        </p:spPr>
        <p:txBody>
          <a:bodyPr wrap="square" rtlCol="0">
            <a:spAutoFit/>
          </a:bodyPr>
          <a:lstStyle/>
          <a:p>
            <a:r>
              <a:rPr lang="en-US" sz="2000" b="1" dirty="0" smtClean="0">
                <a:solidFill>
                  <a:srgbClr val="FF0000"/>
                </a:solidFill>
              </a:rPr>
              <a:t>Assignment - 1</a:t>
            </a:r>
            <a:endParaRPr lang="en-US" sz="2000" b="1" dirty="0">
              <a:solidFill>
                <a:srgbClr val="FF0000"/>
              </a:solidFill>
            </a:endParaRPr>
          </a:p>
        </p:txBody>
      </p:sp>
      <p:sp>
        <p:nvSpPr>
          <p:cNvPr id="3" name="TextBox 2"/>
          <p:cNvSpPr txBox="1"/>
          <p:nvPr/>
        </p:nvSpPr>
        <p:spPr>
          <a:xfrm>
            <a:off x="2514599" y="645459"/>
            <a:ext cx="7463118" cy="5554726"/>
          </a:xfrm>
          <a:prstGeom prst="rect">
            <a:avLst/>
          </a:prstGeom>
          <a:noFill/>
        </p:spPr>
        <p:txBody>
          <a:bodyPr wrap="square" rtlCol="0">
            <a:spAutoFit/>
          </a:bodyPr>
          <a:lstStyle/>
          <a:p>
            <a:pPr marL="342900" indent="-342900">
              <a:lnSpc>
                <a:spcPct val="200000"/>
              </a:lnSpc>
              <a:buFont typeface="+mj-lt"/>
              <a:buAutoNum type="arabicPeriod"/>
            </a:pPr>
            <a:r>
              <a:rPr lang="en-US" b="1" dirty="0" smtClean="0"/>
              <a:t>What is Number System? Explain Types of No. System with base or radix</a:t>
            </a:r>
          </a:p>
          <a:p>
            <a:pPr marL="342900" indent="-342900">
              <a:lnSpc>
                <a:spcPct val="200000"/>
              </a:lnSpc>
              <a:buFont typeface="+mj-lt"/>
              <a:buAutoNum type="arabicPeriod"/>
            </a:pPr>
            <a:r>
              <a:rPr lang="en-US" b="1" dirty="0" smtClean="0"/>
              <a:t>(111010.110)</a:t>
            </a:r>
            <a:r>
              <a:rPr lang="en-US" b="1" baseline="-25000" dirty="0" smtClean="0"/>
              <a:t>2</a:t>
            </a:r>
            <a:r>
              <a:rPr lang="en-US" b="1" dirty="0" smtClean="0"/>
              <a:t>=(?)</a:t>
            </a:r>
            <a:r>
              <a:rPr lang="en-US" b="1" baseline="-25000" dirty="0" smtClean="0"/>
              <a:t>8</a:t>
            </a:r>
          </a:p>
          <a:p>
            <a:pPr marL="342900" indent="-342900">
              <a:lnSpc>
                <a:spcPct val="200000"/>
              </a:lnSpc>
              <a:buFont typeface="+mj-lt"/>
              <a:buAutoNum type="arabicPeriod"/>
            </a:pPr>
            <a:r>
              <a:rPr lang="en-US" b="1" dirty="0" smtClean="0"/>
              <a:t>(100.100)</a:t>
            </a:r>
            <a:r>
              <a:rPr lang="en-US" b="1" baseline="-25000" dirty="0" smtClean="0"/>
              <a:t>2</a:t>
            </a:r>
            <a:r>
              <a:rPr lang="en-US" b="1" dirty="0" smtClean="0"/>
              <a:t>=(?)</a:t>
            </a:r>
            <a:r>
              <a:rPr lang="en-US" b="1" baseline="-25000" dirty="0" smtClean="0"/>
              <a:t>10</a:t>
            </a:r>
          </a:p>
          <a:p>
            <a:pPr marL="342900" indent="-342900">
              <a:lnSpc>
                <a:spcPct val="200000"/>
              </a:lnSpc>
              <a:buFont typeface="+mj-lt"/>
              <a:buAutoNum type="arabicPeriod"/>
            </a:pPr>
            <a:r>
              <a:rPr lang="en-US" b="1" dirty="0" smtClean="0"/>
              <a:t>(1010.1010)</a:t>
            </a:r>
            <a:r>
              <a:rPr lang="en-US" b="1" baseline="-25000" dirty="0" smtClean="0"/>
              <a:t>2</a:t>
            </a:r>
            <a:r>
              <a:rPr lang="en-US" b="1" dirty="0" smtClean="0"/>
              <a:t>=(?)</a:t>
            </a:r>
            <a:r>
              <a:rPr lang="en-US" b="1" baseline="-25000" dirty="0" smtClean="0"/>
              <a:t>16</a:t>
            </a:r>
          </a:p>
          <a:p>
            <a:pPr marL="342900" indent="-342900">
              <a:lnSpc>
                <a:spcPct val="200000"/>
              </a:lnSpc>
              <a:buFont typeface="+mj-lt"/>
              <a:buAutoNum type="arabicPeriod"/>
            </a:pPr>
            <a:r>
              <a:rPr lang="en-US" b="1" dirty="0" smtClean="0"/>
              <a:t>(123.45)8=(?)2</a:t>
            </a:r>
          </a:p>
          <a:p>
            <a:pPr marL="342900" indent="-342900">
              <a:lnSpc>
                <a:spcPct val="200000"/>
              </a:lnSpc>
              <a:buFont typeface="+mj-lt"/>
              <a:buAutoNum type="arabicPeriod"/>
            </a:pPr>
            <a:r>
              <a:rPr lang="en-US" b="1" dirty="0" smtClean="0"/>
              <a:t>(765.10)8=(?)10</a:t>
            </a:r>
          </a:p>
          <a:p>
            <a:pPr marL="342900" indent="-342900">
              <a:lnSpc>
                <a:spcPct val="200000"/>
              </a:lnSpc>
              <a:buFont typeface="+mj-lt"/>
              <a:buAutoNum type="arabicPeriod"/>
            </a:pPr>
            <a:r>
              <a:rPr lang="en-US" b="1" dirty="0" smtClean="0"/>
              <a:t>(456.723)8=(?)16</a:t>
            </a:r>
          </a:p>
          <a:p>
            <a:pPr marL="342900" indent="-342900">
              <a:lnSpc>
                <a:spcPct val="200000"/>
              </a:lnSpc>
              <a:buFont typeface="+mj-lt"/>
              <a:buAutoNum type="arabicPeriod"/>
            </a:pPr>
            <a:r>
              <a:rPr lang="en-US" b="1" dirty="0" smtClean="0"/>
              <a:t>(100.100)10=(?)</a:t>
            </a:r>
            <a:r>
              <a:rPr lang="en-US" b="1" baseline="-25000" dirty="0" smtClean="0"/>
              <a:t>2</a:t>
            </a:r>
            <a:r>
              <a:rPr lang="en-US" b="1" dirty="0" smtClean="0"/>
              <a:t>  &amp;  (?)</a:t>
            </a:r>
            <a:r>
              <a:rPr lang="en-US" b="1" baseline="-25000" dirty="0" smtClean="0"/>
              <a:t>8</a:t>
            </a:r>
            <a:r>
              <a:rPr lang="en-US" b="1" dirty="0" smtClean="0"/>
              <a:t>  &amp;  (?)</a:t>
            </a:r>
            <a:r>
              <a:rPr lang="en-US" b="1" baseline="-25000" dirty="0" smtClean="0"/>
              <a:t>16</a:t>
            </a:r>
          </a:p>
          <a:p>
            <a:pPr marL="342900" indent="-342900">
              <a:lnSpc>
                <a:spcPct val="200000"/>
              </a:lnSpc>
              <a:buFont typeface="+mj-lt"/>
              <a:buAutoNum type="arabicPeriod"/>
            </a:pPr>
            <a:r>
              <a:rPr lang="en-US" b="1" dirty="0" smtClean="0"/>
              <a:t>(12345.6789)10=(?)2 &amp; (?)8</a:t>
            </a:r>
            <a:r>
              <a:rPr lang="en-US" b="1" dirty="0"/>
              <a:t> </a:t>
            </a:r>
            <a:r>
              <a:rPr lang="en-US" b="1" dirty="0" smtClean="0"/>
              <a:t> &amp;  (?)16</a:t>
            </a:r>
          </a:p>
          <a:p>
            <a:pPr marL="342900" indent="-342900">
              <a:lnSpc>
                <a:spcPct val="200000"/>
              </a:lnSpc>
              <a:buFont typeface="+mj-lt"/>
              <a:buAutoNum type="arabicPeriod"/>
            </a:pPr>
            <a:r>
              <a:rPr lang="en-US" b="1" dirty="0" smtClean="0"/>
              <a:t>(ABC.123)16=(?)2  &amp;  (?)8  &amp;  (?)</a:t>
            </a:r>
            <a:endParaRPr lang="en-US" b="1" dirty="0" smtClean="0"/>
          </a:p>
        </p:txBody>
      </p:sp>
    </p:spTree>
    <p:extLst>
      <p:ext uri="{BB962C8B-B14F-4D97-AF65-F5344CB8AC3E}">
        <p14:creationId xmlns:p14="http://schemas.microsoft.com/office/powerpoint/2010/main" val="304280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898" y="313799"/>
            <a:ext cx="4608954" cy="369332"/>
          </a:xfrm>
          <a:prstGeom prst="rect">
            <a:avLst/>
          </a:prstGeom>
        </p:spPr>
        <p:txBody>
          <a:bodyPr wrap="none">
            <a:spAutoFit/>
          </a:bodyPr>
          <a:lstStyle/>
          <a:p>
            <a:pPr algn="just" fontAlgn="base"/>
            <a:r>
              <a:rPr lang="en-US" b="1" dirty="0">
                <a:latin typeface="var(--font-sofia)"/>
              </a:rPr>
              <a:t>Arithmetic Operations of Binary </a:t>
            </a:r>
            <a:r>
              <a:rPr lang="en-US" b="1" dirty="0" smtClean="0">
                <a:latin typeface="var(--font-sofia)"/>
              </a:rPr>
              <a:t>Number</a:t>
            </a:r>
            <a:endParaRPr lang="en-US" b="1" i="0" dirty="0">
              <a:effectLst/>
              <a:latin typeface="var(--font-sofia)"/>
            </a:endParaRPr>
          </a:p>
        </p:txBody>
      </p:sp>
      <p:sp>
        <p:nvSpPr>
          <p:cNvPr id="3" name="Rectangle 2"/>
          <p:cNvSpPr/>
          <p:nvPr/>
        </p:nvSpPr>
        <p:spPr>
          <a:xfrm>
            <a:off x="461133" y="1130477"/>
            <a:ext cx="11399173" cy="2230739"/>
          </a:xfrm>
          <a:prstGeom prst="rect">
            <a:avLst/>
          </a:prstGeom>
        </p:spPr>
        <p:txBody>
          <a:bodyPr wrap="square">
            <a:spAutoFit/>
          </a:bodyPr>
          <a:lstStyle/>
          <a:p>
            <a:pPr>
              <a:lnSpc>
                <a:spcPct val="200000"/>
              </a:lnSpc>
            </a:pPr>
            <a:r>
              <a:rPr lang="en-US" dirty="0" smtClean="0">
                <a:latin typeface="urw-din"/>
              </a:rPr>
              <a:t>	Binary </a:t>
            </a:r>
            <a:r>
              <a:rPr lang="en-US" dirty="0">
                <a:latin typeface="urw-din"/>
              </a:rPr>
              <a:t>arithmetic is an essential part of various digital systems. You can add, subtract, multiply, and divide binary numbers using various methods. These operations are much easier than decimal number arithmetic operations because the binary system has only two digits: 0 and 1</a:t>
            </a:r>
            <a:r>
              <a:rPr lang="en-US" dirty="0" smtClean="0">
                <a:latin typeface="urw-din"/>
              </a:rPr>
              <a:t>.</a:t>
            </a:r>
          </a:p>
          <a:p>
            <a:pPr>
              <a:lnSpc>
                <a:spcPct val="200000"/>
              </a:lnSpc>
            </a:pPr>
            <a:r>
              <a:rPr lang="en-US" b="1" dirty="0"/>
              <a:t>Binary arithmetic</a:t>
            </a:r>
            <a:r>
              <a:rPr lang="en-US" dirty="0"/>
              <a:t> operation starts from the least significant bit i.e. from the rightmost side.</a:t>
            </a:r>
            <a:endParaRPr lang="en-US" dirty="0"/>
          </a:p>
        </p:txBody>
      </p:sp>
    </p:spTree>
    <p:extLst>
      <p:ext uri="{BB962C8B-B14F-4D97-AF65-F5344CB8AC3E}">
        <p14:creationId xmlns:p14="http://schemas.microsoft.com/office/powerpoint/2010/main" val="1650502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3753" y="389731"/>
            <a:ext cx="10865224"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cs typeface="Arial" panose="020B0604020202020204" pitchFamily="34" charset="0"/>
              </a:rPr>
              <a:t>1.</a:t>
            </a:r>
            <a:r>
              <a:rPr kumimoji="0" lang="en-US" altLang="en-US" sz="1600" b="1" i="0" u="none" strike="noStrike" cap="none" normalizeH="0" dirty="0" smtClean="0">
                <a:ln>
                  <a:noFill/>
                </a:ln>
                <a:solidFill>
                  <a:srgbClr val="FF0000"/>
                </a:solidFill>
                <a:effectLst/>
                <a:cs typeface="Arial" panose="020B0604020202020204" pitchFamily="34" charset="0"/>
              </a:rPr>
              <a:t>  </a:t>
            </a:r>
            <a:r>
              <a:rPr kumimoji="0" lang="en-US" altLang="en-US" sz="1600" b="1" i="0" u="none" strike="noStrike" cap="none" normalizeH="0" baseline="0" dirty="0" smtClean="0">
                <a:ln>
                  <a:noFill/>
                </a:ln>
                <a:solidFill>
                  <a:srgbClr val="FF0000"/>
                </a:solidFill>
                <a:effectLst/>
                <a:cs typeface="Arial" panose="020B0604020202020204" pitchFamily="34" charset="0"/>
              </a:rPr>
              <a:t>Binary Addition : - </a:t>
            </a:r>
          </a:p>
          <a:p>
            <a:pPr lvl="2"/>
            <a:r>
              <a:rPr kumimoji="0" lang="en-US" altLang="en-US" sz="1600" b="0" i="0" u="none" strike="noStrike" cap="none" normalizeH="0" baseline="0" dirty="0" smtClean="0">
                <a:ln>
                  <a:noFill/>
                </a:ln>
                <a:solidFill>
                  <a:srgbClr val="000000"/>
                </a:solidFill>
                <a:effectLst/>
                <a:cs typeface="Arial" panose="020B0604020202020204" pitchFamily="34" charset="0"/>
              </a:rPr>
              <a:t>It is a key for binary subtraction, multiplication, division. There are four rules of binary addition.</a:t>
            </a:r>
          </a:p>
          <a:p>
            <a:r>
              <a:rPr lang="en-US" dirty="0"/>
              <a:t>There are four </a:t>
            </a:r>
            <a:r>
              <a:rPr lang="en-US" dirty="0" smtClean="0"/>
              <a:t>Rules </a:t>
            </a:r>
            <a:r>
              <a:rPr lang="en-US" dirty="0"/>
              <a:t>in </a:t>
            </a:r>
            <a:r>
              <a:rPr lang="en-US" dirty="0">
                <a:hlinkClick r:id="rId2"/>
              </a:rPr>
              <a:t>binary addition</a:t>
            </a:r>
            <a:r>
              <a:rPr lang="en-US" dirty="0"/>
              <a:t>, they are written below</a:t>
            </a:r>
          </a:p>
          <a:p>
            <a:pPr lvl="5"/>
            <a:r>
              <a:rPr lang="en-US" dirty="0"/>
              <a:t>0 + 0 = 0</a:t>
            </a:r>
          </a:p>
          <a:p>
            <a:pPr lvl="5"/>
            <a:r>
              <a:rPr lang="en-US" dirty="0"/>
              <a:t>0 + 1 = 1</a:t>
            </a:r>
          </a:p>
          <a:p>
            <a:pPr lvl="5"/>
            <a:r>
              <a:rPr lang="en-US" dirty="0"/>
              <a:t>1 + 0 = 1</a:t>
            </a:r>
          </a:p>
          <a:p>
            <a:pPr lvl="5"/>
            <a:r>
              <a:rPr lang="en-US" dirty="0"/>
              <a:t>1 + 1 = 0 (carry 1 to the next significant bit)</a:t>
            </a:r>
          </a:p>
          <a:p>
            <a:pPr lvl="2"/>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rPr>
              <a:t>  	</a:t>
            </a:r>
            <a:r>
              <a:rPr kumimoji="0" lang="en-US" altLang="en-US" sz="1600" b="0" i="0" u="none" strike="noStrike" cap="none" normalizeH="0" baseline="0" dirty="0" smtClean="0">
                <a:ln>
                  <a:noFill/>
                </a:ln>
                <a:solidFill>
                  <a:srgbClr val="000000"/>
                </a:solidFill>
                <a:effectLst/>
                <a:cs typeface="Arial" panose="020B0604020202020204" pitchFamily="34" charset="0"/>
              </a:rPr>
              <a:t>In fourth case, a binary addition is creating a sum of (1 + 1 = 10) i.e. 0 is written in the given column and a carry of 1 over to the next column.</a:t>
            </a:r>
            <a:endParaRPr kumimoji="0" lang="en-US" altLang="en-US" sz="1600" b="0" i="0" u="none" strike="noStrike" cap="none" normalizeH="0" baseline="0" dirty="0" smtClean="0">
              <a:ln>
                <a:noFill/>
              </a:ln>
              <a:solidFill>
                <a:schemeClr val="tx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rPr>
              <a:t>  </a:t>
            </a:r>
            <a:br>
              <a:rPr kumimoji="0" lang="en-US" altLang="en-US" sz="1600" b="0" i="0" u="none" strike="noStrike" cap="none" normalizeH="0" baseline="0" dirty="0" smtClean="0">
                <a:ln>
                  <a:noFill/>
                </a:ln>
                <a:solidFill>
                  <a:schemeClr val="tx1"/>
                </a:solidFill>
                <a:effectLst/>
              </a:rPr>
            </a:br>
            <a:endParaRPr kumimoji="0" lang="en-US" altLang="en-US" sz="1600" b="0" i="0" u="none" strike="noStrike" cap="none" normalizeH="0" baseline="0" dirty="0" smtClean="0">
              <a:ln>
                <a:noFill/>
              </a:ln>
              <a:solidFill>
                <a:schemeClr val="tx1"/>
              </a:solidFill>
              <a:effectLst/>
            </a:endParaRPr>
          </a:p>
        </p:txBody>
      </p:sp>
      <p:pic>
        <p:nvPicPr>
          <p:cNvPr id="1026" name="Picture 2" descr="Addition 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24" y="3202607"/>
            <a:ext cx="5486400" cy="37382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ddition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8341" y="3712175"/>
            <a:ext cx="4007224" cy="259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76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26142" y="0"/>
            <a:ext cx="1112071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cs typeface="Arial" panose="020B0604020202020204" pitchFamily="34" charset="0"/>
              </a:rPr>
              <a:t>2. Binary Subtraction :- </a:t>
            </a: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cs typeface="Arial" panose="020B0604020202020204" pitchFamily="34" charset="0"/>
              </a:rPr>
              <a:t>	Subtraction and Borrow</a:t>
            </a:r>
            <a:r>
              <a:rPr kumimoji="0" lang="en-US" altLang="en-US" sz="1600" b="0" i="0" u="none" strike="noStrike" cap="none" normalizeH="0" baseline="0" dirty="0" smtClean="0">
                <a:ln>
                  <a:noFill/>
                </a:ln>
                <a:solidFill>
                  <a:srgbClr val="000000"/>
                </a:solidFill>
                <a:effectLst/>
                <a:cs typeface="Arial" panose="020B0604020202020204" pitchFamily="34" charset="0"/>
              </a:rPr>
              <a:t>, these two words will be used very frequently for the binary subtraction. There are 	four rules of binary subtraction.</a:t>
            </a:r>
            <a:endParaRPr kumimoji="0" lang="en-US" altLang="en-US" sz="1600" b="0" i="0" u="none" strike="noStrike" cap="none" normalizeH="0" baseline="0" dirty="0" smtClean="0">
              <a:ln>
                <a:noFill/>
              </a:ln>
              <a:solidFill>
                <a:schemeClr val="tx1"/>
              </a:solidFill>
              <a:effectLst/>
            </a:endParaRPr>
          </a:p>
        </p:txBody>
      </p:sp>
      <p:pic>
        <p:nvPicPr>
          <p:cNvPr id="2051" name="Picture 3" descr="Subtractio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2" y="1766722"/>
            <a:ext cx="4276164" cy="4297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ubtrac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834" y="2308879"/>
            <a:ext cx="4778001" cy="282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8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24435" y="-74262"/>
            <a:ext cx="10461812" cy="149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3. Binary Multiplication : -</a:t>
            </a: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Binary multiplication is similar to decimal multiplication. It is simpler than decimal multiplication because only 0s and 1s are involved. There are four rules of binary multiplication.</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pic>
        <p:nvPicPr>
          <p:cNvPr id="3074" name="Picture 2" descr="Multiplicatio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2435161"/>
            <a:ext cx="4760259" cy="349499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ultiplica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24" y="2162708"/>
            <a:ext cx="5082988" cy="32026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799" y="2065829"/>
            <a:ext cx="1385047" cy="369332"/>
          </a:xfrm>
          <a:prstGeom prst="rect">
            <a:avLst/>
          </a:prstGeom>
          <a:noFill/>
        </p:spPr>
        <p:txBody>
          <a:bodyPr wrap="square" rtlCol="0">
            <a:spAutoFit/>
          </a:bodyPr>
          <a:lstStyle/>
          <a:p>
            <a:r>
              <a:rPr lang="en-US" dirty="0" smtClean="0"/>
              <a:t>Rules :- </a:t>
            </a:r>
            <a:endParaRPr lang="en-US" dirty="0"/>
          </a:p>
        </p:txBody>
      </p:sp>
    </p:spTree>
    <p:extLst>
      <p:ext uri="{BB962C8B-B14F-4D97-AF65-F5344CB8AC3E}">
        <p14:creationId xmlns:p14="http://schemas.microsoft.com/office/powerpoint/2010/main" val="2718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8616" y="195950"/>
            <a:ext cx="4147289" cy="584775"/>
          </a:xfrm>
          <a:prstGeom prst="rect">
            <a:avLst/>
          </a:prstGeom>
        </p:spPr>
        <p:txBody>
          <a:bodyPr wrap="none">
            <a:spAutoFit/>
          </a:bodyPr>
          <a:lstStyle/>
          <a:p>
            <a:r>
              <a:rPr lang="en-US" sz="3200" b="1" i="0" dirty="0" smtClean="0">
                <a:solidFill>
                  <a:srgbClr val="FF0000"/>
                </a:solidFill>
                <a:effectLst/>
                <a:latin typeface="Verdana" panose="020B0604030504040204" pitchFamily="34" charset="0"/>
              </a:rPr>
              <a:t>NUMBER SYSTEM</a:t>
            </a:r>
            <a:endParaRPr lang="en-US" sz="3200" dirty="0">
              <a:solidFill>
                <a:srgbClr val="FF0000"/>
              </a:solidFill>
            </a:endParaRPr>
          </a:p>
        </p:txBody>
      </p:sp>
      <p:sp>
        <p:nvSpPr>
          <p:cNvPr id="3" name="Rectangle 2"/>
          <p:cNvSpPr/>
          <p:nvPr/>
        </p:nvSpPr>
        <p:spPr>
          <a:xfrm>
            <a:off x="397566" y="780725"/>
            <a:ext cx="11529391" cy="5262979"/>
          </a:xfrm>
          <a:prstGeom prst="rect">
            <a:avLst/>
          </a:prstGeom>
        </p:spPr>
        <p:txBody>
          <a:bodyPr wrap="square">
            <a:spAutoFit/>
          </a:bodyPr>
          <a:lstStyle/>
          <a:p>
            <a:pPr>
              <a:lnSpc>
                <a:spcPct val="150000"/>
              </a:lnSpc>
            </a:pPr>
            <a:r>
              <a:rPr lang="en-US" sz="2800" b="0" i="0" dirty="0" smtClean="0">
                <a:solidFill>
                  <a:srgbClr val="00B050"/>
                </a:solidFill>
                <a:effectLst/>
                <a:latin typeface="Verdana" panose="020B0604030504040204" pitchFamily="34" charset="0"/>
              </a:rPr>
              <a:t>	A number system is simply a way of representing numeric values. </a:t>
            </a:r>
            <a:r>
              <a:rPr lang="en-US" sz="2800" i="0" dirty="0" smtClean="0">
                <a:solidFill>
                  <a:srgbClr val="00B050"/>
                </a:solidFill>
                <a:effectLst/>
                <a:latin typeface="Verdana" panose="020B0604030504040204" pitchFamily="34" charset="0"/>
              </a:rPr>
              <a:t>It</a:t>
            </a:r>
            <a:r>
              <a:rPr lang="en-US" sz="2800" b="0" i="0" dirty="0" smtClean="0">
                <a:solidFill>
                  <a:srgbClr val="00B050"/>
                </a:solidFill>
                <a:effectLst/>
                <a:latin typeface="Verdana" panose="020B0604030504040204" pitchFamily="34" charset="0"/>
              </a:rPr>
              <a:t> uses symbols called numerals to represent numeric quantities.</a:t>
            </a:r>
          </a:p>
          <a:p>
            <a:pPr>
              <a:lnSpc>
                <a:spcPct val="150000"/>
              </a:lnSpc>
            </a:pPr>
            <a:r>
              <a:rPr lang="en-US" sz="2800" dirty="0" smtClean="0">
                <a:solidFill>
                  <a:srgbClr val="00B050"/>
                </a:solidFill>
              </a:rPr>
              <a:t>	</a:t>
            </a:r>
            <a:r>
              <a:rPr lang="en-US" sz="2800" dirty="0">
                <a:solidFill>
                  <a:srgbClr val="00B050"/>
                </a:solidFill>
                <a:latin typeface="Verdana" panose="020B0604030504040204" pitchFamily="34" charset="0"/>
              </a:rPr>
              <a:t>It relates quantities and symbols. In number system there is an ordered set of symbols known as digits with rules for defined for performing arithmetic operations like addition, </a:t>
            </a:r>
            <a:r>
              <a:rPr lang="en-US" sz="2800" dirty="0" smtClean="0">
                <a:solidFill>
                  <a:srgbClr val="00B050"/>
                </a:solidFill>
                <a:latin typeface="Verdana" panose="020B0604030504040204" pitchFamily="34" charset="0"/>
              </a:rPr>
              <a:t>subtraction, multiplication, division</a:t>
            </a:r>
            <a:r>
              <a:rPr lang="en-US" sz="2800" dirty="0">
                <a:solidFill>
                  <a:srgbClr val="00B050"/>
                </a:solidFill>
                <a:latin typeface="Verdana" panose="020B0604030504040204" pitchFamily="34" charset="0"/>
              </a:rPr>
              <a:t>. The base of a system represents number digit in that particular number system</a:t>
            </a:r>
            <a:r>
              <a:rPr lang="en-US" sz="2800" dirty="0">
                <a:solidFill>
                  <a:srgbClr val="00B050"/>
                </a:solidFill>
              </a:rPr>
              <a:t>.</a:t>
            </a:r>
          </a:p>
        </p:txBody>
      </p:sp>
    </p:spTree>
    <p:extLst>
      <p:ext uri="{BB962C8B-B14F-4D97-AF65-F5344CB8AC3E}">
        <p14:creationId xmlns:p14="http://schemas.microsoft.com/office/powerpoint/2010/main" val="1831293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99247" y="-99810"/>
            <a:ext cx="89306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b="1" i="0" u="none" strike="noStrike" cap="none" normalizeH="0" baseline="0" dirty="0" smtClean="0">
                <a:ln>
                  <a:noFill/>
                </a:ln>
                <a:solidFill>
                  <a:srgbClr val="FF0000"/>
                </a:solidFill>
                <a:effectLst/>
                <a:cs typeface="Arial" panose="020B0604020202020204" pitchFamily="34" charset="0"/>
              </a:rPr>
              <a:t>4.  Binary Division :-</a:t>
            </a:r>
          </a:p>
          <a:p>
            <a:pPr marL="0" marR="0" lvl="0" indent="0" algn="l" defTabSz="914400" rtl="0" eaLnBrk="0" fontAlgn="base" latinLnBrk="0" hangingPunct="0">
              <a:lnSpc>
                <a:spcPct val="2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cs typeface="Arial" panose="020B0604020202020204" pitchFamily="34" charset="0"/>
              </a:rPr>
              <a:t>Binary division is similar to decimal division. It is called as the long division procedure.</a:t>
            </a:r>
          </a:p>
          <a:p>
            <a:pPr lvl="0">
              <a:lnSpc>
                <a:spcPct val="200000"/>
              </a:lnSpc>
            </a:pPr>
            <a:r>
              <a:rPr lang="en-US" dirty="0"/>
              <a:t>There are four parts in any division: Dividend, Divisor, quotient, and remainder.</a:t>
            </a:r>
            <a:endParaRPr kumimoji="0" lang="en-US" altLang="en-US" b="0" i="0" u="none" strike="noStrike" cap="none" normalizeH="0" baseline="0" dirty="0" smtClean="0">
              <a:ln>
                <a:noFill/>
              </a:ln>
              <a:solidFill>
                <a:schemeClr val="tx1"/>
              </a:solidFill>
              <a:effectLst/>
              <a:cs typeface="Arial" panose="020B0604020202020204" pitchFamily="34" charset="0"/>
            </a:endParaRPr>
          </a:p>
        </p:txBody>
      </p:sp>
      <p:pic>
        <p:nvPicPr>
          <p:cNvPr id="4098" name="Picture 2" descr="Divis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35" y="2470789"/>
            <a:ext cx="4835524" cy="4083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74087" y="1975417"/>
            <a:ext cx="977191" cy="369332"/>
          </a:xfrm>
          <a:prstGeom prst="rect">
            <a:avLst/>
          </a:prstGeom>
        </p:spPr>
        <p:txBody>
          <a:bodyPr wrap="none">
            <a:spAutoFit/>
          </a:bodyPr>
          <a:lstStyle/>
          <a:p>
            <a:r>
              <a:rPr lang="en-US" altLang="en-US" dirty="0">
                <a:cs typeface="Arial" panose="020B0604020202020204" pitchFamily="34" charset="0"/>
              </a:rPr>
              <a:t>Example</a:t>
            </a:r>
            <a:endParaRPr lang="en-US" dirty="0"/>
          </a:p>
        </p:txBody>
      </p:sp>
      <p:pic>
        <p:nvPicPr>
          <p:cNvPr id="4100" name="Picture 4" descr="Binary Di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87" y="3145569"/>
            <a:ext cx="3429000" cy="34088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media.geeksforgeeks.org/wp-content/uploads/20200414194524/58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28" y="1769315"/>
            <a:ext cx="4314825"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28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486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5836" y="171708"/>
            <a:ext cx="11403106" cy="1338828"/>
          </a:xfrm>
          <a:prstGeom prst="rect">
            <a:avLst/>
          </a:prstGeom>
        </p:spPr>
        <p:txBody>
          <a:bodyPr wrap="square">
            <a:spAutoFit/>
          </a:bodyPr>
          <a:lstStyle/>
          <a:p>
            <a:pPr>
              <a:lnSpc>
                <a:spcPct val="150000"/>
              </a:lnSpc>
            </a:pPr>
            <a:r>
              <a:rPr lang="en-US" b="1" dirty="0">
                <a:solidFill>
                  <a:srgbClr val="FF0000"/>
                </a:solidFill>
              </a:rPr>
              <a:t>1</a:t>
            </a:r>
            <a:r>
              <a:rPr lang="en-US" b="1" dirty="0" smtClean="0">
                <a:solidFill>
                  <a:srgbClr val="FF0000"/>
                </a:solidFill>
              </a:rPr>
              <a:t>. Hexadecimal Addition :- </a:t>
            </a:r>
          </a:p>
          <a:p>
            <a:pPr>
              <a:lnSpc>
                <a:spcPct val="150000"/>
              </a:lnSpc>
            </a:pPr>
            <a:r>
              <a:rPr lang="en-US" dirty="0"/>
              <a:t>	</a:t>
            </a:r>
            <a:r>
              <a:rPr lang="en-US" dirty="0" smtClean="0"/>
              <a:t> </a:t>
            </a:r>
            <a:r>
              <a:rPr lang="en-US" dirty="0"/>
              <a:t>The </a:t>
            </a:r>
            <a:r>
              <a:rPr lang="en-US" dirty="0" smtClean="0"/>
              <a:t>Addition  </a:t>
            </a:r>
            <a:r>
              <a:rPr lang="en-US" dirty="0"/>
              <a:t>of hexadecimal numbers follow the same rules as the Addition</a:t>
            </a:r>
            <a:r>
              <a:rPr lang="en-US" dirty="0" smtClean="0"/>
              <a:t> </a:t>
            </a:r>
            <a:r>
              <a:rPr lang="en-US" dirty="0"/>
              <a:t>of numbers in any other number system. </a:t>
            </a:r>
          </a:p>
        </p:txBody>
      </p:sp>
      <p:graphicFrame>
        <p:nvGraphicFramePr>
          <p:cNvPr id="3" name="Table 2"/>
          <p:cNvGraphicFramePr>
            <a:graphicFrameLocks noGrp="1"/>
          </p:cNvGraphicFramePr>
          <p:nvPr>
            <p:extLst>
              <p:ext uri="{D42A27DB-BD31-4B8C-83A1-F6EECF244321}">
                <p14:modId xmlns:p14="http://schemas.microsoft.com/office/powerpoint/2010/main" val="4004330809"/>
              </p:ext>
            </p:extLst>
          </p:nvPr>
        </p:nvGraphicFramePr>
        <p:xfrm>
          <a:off x="886386" y="2387618"/>
          <a:ext cx="3939526" cy="2560320"/>
        </p:xfrm>
        <a:graphic>
          <a:graphicData uri="http://schemas.openxmlformats.org/drawingml/2006/table">
            <a:tbl>
              <a:tblPr/>
              <a:tblGrid>
                <a:gridCol w="1969763"/>
                <a:gridCol w="1969763"/>
              </a:tblGrid>
              <a:tr h="0">
                <a:tc>
                  <a:txBody>
                    <a:bodyPr/>
                    <a:lstStyle/>
                    <a:p>
                      <a:pPr fontAlgn="t"/>
                      <a:endParaRPr lang="en-US" sz="1100" dirty="0" smtClean="0">
                        <a:effectLst/>
                        <a:latin typeface="verdana" panose="020B0604030504040204" pitchFamily="34" charset="0"/>
                      </a:endParaRPr>
                    </a:p>
                    <a:p>
                      <a:pPr fontAlgn="t"/>
                      <a:r>
                        <a:rPr lang="en-US" sz="1100" dirty="0" smtClean="0">
                          <a:effectLst/>
                          <a:latin typeface="verdana" panose="020B0604030504040204" pitchFamily="34" charset="0"/>
                        </a:rPr>
                        <a:t>3 </a:t>
                      </a:r>
                      <a:r>
                        <a:rPr lang="en-US" sz="1100" dirty="0">
                          <a:effectLst/>
                          <a:latin typeface="verdana" panose="020B0604030504040204" pitchFamily="34" charset="0"/>
                        </a:rPr>
                        <a:t>+ E = </a:t>
                      </a:r>
                      <a:r>
                        <a:rPr lang="en-US" sz="1100" dirty="0" smtClean="0">
                          <a:effectLst/>
                          <a:latin typeface="verdana" panose="020B0604030504040204" pitchFamily="34" charset="0"/>
                        </a:rPr>
                        <a:t>11</a:t>
                      </a:r>
                    </a:p>
                    <a:p>
                      <a:pPr fontAlgn="t"/>
                      <a:endParaRPr lang="en-US" dirty="0">
                        <a:effectLst/>
                      </a:endParaRPr>
                    </a:p>
                    <a:p>
                      <a:pPr fontAlgn="t"/>
                      <a:r>
                        <a:rPr lang="en-US" sz="1100" dirty="0">
                          <a:effectLst/>
                          <a:latin typeface="verdana" panose="020B0604030504040204" pitchFamily="34" charset="0"/>
                        </a:rPr>
                        <a:t>A + D = </a:t>
                      </a:r>
                      <a:r>
                        <a:rPr lang="en-US" sz="1100" dirty="0" smtClean="0">
                          <a:effectLst/>
                          <a:latin typeface="verdana" panose="020B0604030504040204" pitchFamily="34" charset="0"/>
                        </a:rPr>
                        <a:t>17</a:t>
                      </a:r>
                    </a:p>
                    <a:p>
                      <a:pPr fontAlgn="t"/>
                      <a:endParaRPr lang="en-US" dirty="0">
                        <a:effectLst/>
                      </a:endParaRPr>
                    </a:p>
                    <a:p>
                      <a:pPr fontAlgn="t"/>
                      <a:r>
                        <a:rPr lang="en-US" sz="1100" dirty="0">
                          <a:effectLst/>
                          <a:latin typeface="verdana" panose="020B0604030504040204" pitchFamily="34" charset="0"/>
                        </a:rPr>
                        <a:t>17 + 1 (carry) = </a:t>
                      </a:r>
                      <a:r>
                        <a:rPr lang="en-US" sz="1100" dirty="0" smtClean="0">
                          <a:effectLst/>
                          <a:latin typeface="verdana" panose="020B0604030504040204" pitchFamily="34" charset="0"/>
                        </a:rPr>
                        <a:t>18</a:t>
                      </a:r>
                    </a:p>
                    <a:p>
                      <a:pPr fontAlgn="t"/>
                      <a:endParaRPr lang="en-US" dirty="0">
                        <a:effectLst/>
                      </a:endParaRPr>
                    </a:p>
                    <a:p>
                      <a:pPr fontAlgn="t"/>
                      <a:r>
                        <a:rPr lang="en-US" sz="1100" dirty="0">
                          <a:effectLst/>
                          <a:latin typeface="verdana" panose="020B0604030504040204" pitchFamily="34" charset="0"/>
                        </a:rPr>
                        <a:t>B + 5 = </a:t>
                      </a:r>
                      <a:r>
                        <a:rPr lang="en-US" sz="1100" dirty="0" smtClean="0">
                          <a:effectLst/>
                          <a:latin typeface="verdana" panose="020B0604030504040204" pitchFamily="34" charset="0"/>
                        </a:rPr>
                        <a:t>10</a:t>
                      </a:r>
                    </a:p>
                    <a:p>
                      <a:pPr fontAlgn="t"/>
                      <a:endParaRPr lang="en-US" dirty="0">
                        <a:effectLst/>
                      </a:endParaRPr>
                    </a:p>
                    <a:p>
                      <a:pPr fontAlgn="t"/>
                      <a:r>
                        <a:rPr lang="en-US" sz="1100" dirty="0">
                          <a:effectLst/>
                          <a:latin typeface="verdana" panose="020B0604030504040204" pitchFamily="34" charset="0"/>
                        </a:rPr>
                        <a:t>10 + 1 (carry) = 11</a:t>
                      </a:r>
                      <a:endParaRPr lang="en-US" dirty="0">
                        <a:effectLst/>
                      </a:endParaRPr>
                    </a:p>
                  </a:txBody>
                  <a:tcPr>
                    <a:lnL>
                      <a:noFill/>
                    </a:lnL>
                    <a:lnR>
                      <a:noFill/>
                    </a:lnR>
                    <a:lnT>
                      <a:noFill/>
                    </a:lnT>
                    <a:lnB>
                      <a:noFill/>
                    </a:lnB>
                  </a:tcPr>
                </a:tc>
                <a:tc>
                  <a:txBody>
                    <a:bodyPr/>
                    <a:lstStyle/>
                    <a:p>
                      <a:pPr fontAlgn="t"/>
                      <a:r>
                        <a:rPr lang="pt-BR" dirty="0">
                          <a:effectLst/>
                        </a:rPr>
                        <a:t/>
                      </a:r>
                      <a:br>
                        <a:rPr lang="pt-BR" dirty="0">
                          <a:effectLst/>
                        </a:rPr>
                      </a:br>
                      <a:r>
                        <a:rPr lang="pt-BR" dirty="0">
                          <a:effectLst/>
                        </a:rPr>
                        <a:t>     1 1 carry</a:t>
                      </a:r>
                      <a:br>
                        <a:rPr lang="pt-BR" dirty="0">
                          <a:effectLst/>
                        </a:rPr>
                      </a:br>
                      <a:r>
                        <a:rPr lang="pt-BR" dirty="0">
                          <a:effectLst/>
                        </a:rPr>
                        <a:t/>
                      </a:r>
                      <a:br>
                        <a:rPr lang="pt-BR" dirty="0">
                          <a:effectLst/>
                        </a:rPr>
                      </a:br>
                      <a:r>
                        <a:rPr lang="pt-BR" dirty="0">
                          <a:effectLst/>
                        </a:rPr>
                        <a:t>     B A 3</a:t>
                      </a:r>
                      <a:br>
                        <a:rPr lang="pt-BR" dirty="0">
                          <a:effectLst/>
                        </a:rPr>
                      </a:br>
                      <a:r>
                        <a:rPr lang="pt-BR" dirty="0">
                          <a:effectLst/>
                        </a:rPr>
                        <a:t/>
                      </a:r>
                      <a:br>
                        <a:rPr lang="pt-BR" dirty="0">
                          <a:effectLst/>
                        </a:rPr>
                      </a:br>
                      <a:r>
                        <a:rPr lang="pt-BR" u="sng" dirty="0">
                          <a:effectLst/>
                        </a:rPr>
                        <a:t>     5 D E      </a:t>
                      </a:r>
                      <a:r>
                        <a:rPr lang="pt-BR" dirty="0">
                          <a:effectLst/>
                        </a:rPr>
                        <a:t/>
                      </a:r>
                      <a:br>
                        <a:rPr lang="pt-BR" dirty="0">
                          <a:effectLst/>
                        </a:rPr>
                      </a:br>
                      <a:r>
                        <a:rPr lang="pt-BR" dirty="0">
                          <a:effectLst/>
                        </a:rPr>
                        <a:t/>
                      </a:r>
                      <a:br>
                        <a:rPr lang="pt-BR" dirty="0">
                          <a:effectLst/>
                        </a:rPr>
                      </a:br>
                      <a:r>
                        <a:rPr lang="pt-BR" dirty="0">
                          <a:effectLst/>
                        </a:rPr>
                        <a:t>   1 1 8 1</a:t>
                      </a:r>
                      <a:br>
                        <a:rPr lang="pt-BR" dirty="0">
                          <a:effectLst/>
                        </a:rPr>
                      </a:br>
                      <a:endParaRPr lang="pt-BR" dirty="0">
                        <a:effectLst/>
                      </a:endParaRPr>
                    </a:p>
                  </a:txBody>
                  <a:tcPr>
                    <a:lnL>
                      <a:noFill/>
                    </a:lnL>
                    <a:lnR>
                      <a:noFill/>
                    </a:lnR>
                    <a:lnT>
                      <a:noFill/>
                    </a:lnT>
                    <a:lnB>
                      <a:noFill/>
                    </a:lnB>
                  </a:tcPr>
                </a:tc>
              </a:tr>
            </a:tbl>
          </a:graphicData>
        </a:graphic>
      </p:graphicFrame>
      <p:sp>
        <p:nvSpPr>
          <p:cNvPr id="4" name="Rectangle 1"/>
          <p:cNvSpPr>
            <a:spLocks noChangeArrowheads="1"/>
          </p:cNvSpPr>
          <p:nvPr/>
        </p:nvSpPr>
        <p:spPr bwMode="auto">
          <a:xfrm>
            <a:off x="886386" y="1719848"/>
            <a:ext cx="306704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Verdana" panose="020B0604030504040204" pitchFamily="34" charset="0"/>
              </a:rPr>
              <a:t>Evaluate:</a:t>
            </a:r>
            <a:r>
              <a:rPr kumimoji="0" lang="en-US" altLang="en-US" sz="1400" b="0" i="0" u="none" strike="noStrike" cap="none" normalizeH="0" baseline="0" dirty="0" smtClean="0">
                <a:ln>
                  <a:noFill/>
                </a:ln>
                <a:solidFill>
                  <a:srgbClr val="000000"/>
                </a:solidFill>
                <a:effectLst/>
                <a:latin typeface="Verdana" panose="020B0604030504040204" pitchFamily="34" charset="0"/>
              </a:rPr>
              <a:t> (B A 3)</a:t>
            </a:r>
            <a:r>
              <a:rPr kumimoji="0" lang="en-US" altLang="en-US" sz="1400" b="0" i="0" u="none" strike="noStrike" cap="none" normalizeH="0" baseline="-30000" dirty="0" smtClean="0">
                <a:ln>
                  <a:noFill/>
                </a:ln>
                <a:solidFill>
                  <a:srgbClr val="000000"/>
                </a:solidFill>
                <a:effectLst/>
                <a:latin typeface="Verdana" panose="020B0604030504040204" pitchFamily="34" charset="0"/>
              </a:rPr>
              <a:t>16</a:t>
            </a:r>
            <a:r>
              <a:rPr kumimoji="0" lang="en-US" altLang="en-US" sz="1400" b="0" i="0" u="none" strike="noStrike" cap="none" normalizeH="0" baseline="0" dirty="0" smtClean="0">
                <a:ln>
                  <a:noFill/>
                </a:ln>
                <a:solidFill>
                  <a:srgbClr val="000000"/>
                </a:solidFill>
                <a:effectLst/>
                <a:latin typeface="Verdana" panose="020B0604030504040204" pitchFamily="34" charset="0"/>
              </a:rPr>
              <a:t> + (5 D E)</a:t>
            </a:r>
            <a:r>
              <a:rPr kumimoji="0" lang="en-US" altLang="en-US" sz="1400" b="0" i="0" u="none" strike="noStrike" cap="none" normalizeH="0" baseline="-30000" dirty="0" smtClean="0">
                <a:ln>
                  <a:noFill/>
                </a:ln>
                <a:solidFill>
                  <a:srgbClr val="000000"/>
                </a:solidFill>
                <a:effectLst/>
                <a:latin typeface="Verdana" panose="020B0604030504040204" pitchFamily="34" charset="0"/>
              </a:rPr>
              <a:t>16</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00917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53" y="190544"/>
            <a:ext cx="11322423" cy="2113784"/>
          </a:xfrm>
          <a:prstGeom prst="rect">
            <a:avLst/>
          </a:prstGeom>
        </p:spPr>
        <p:txBody>
          <a:bodyPr wrap="square">
            <a:spAutoFit/>
          </a:bodyPr>
          <a:lstStyle/>
          <a:p>
            <a:pPr>
              <a:lnSpc>
                <a:spcPct val="150000"/>
              </a:lnSpc>
            </a:pPr>
            <a:r>
              <a:rPr lang="en-US" b="1" dirty="0" smtClean="0">
                <a:solidFill>
                  <a:srgbClr val="157DEC"/>
                </a:solidFill>
                <a:latin typeface="georgia" panose="02040502050405020303" pitchFamily="18" charset="0"/>
              </a:rPr>
              <a:t>2.  Hexadecimal </a:t>
            </a:r>
            <a:r>
              <a:rPr lang="en-US" b="1" dirty="0">
                <a:solidFill>
                  <a:srgbClr val="157DEC"/>
                </a:solidFill>
                <a:latin typeface="georgia" panose="02040502050405020303" pitchFamily="18" charset="0"/>
              </a:rPr>
              <a:t>Subtraction:</a:t>
            </a:r>
            <a:endParaRPr lang="en-US" dirty="0">
              <a:solidFill>
                <a:srgbClr val="000000"/>
              </a:solidFill>
              <a:latin typeface="Verdana" panose="020B0604030504040204" pitchFamily="34" charset="0"/>
            </a:endParaRPr>
          </a:p>
          <a:p>
            <a:pPr>
              <a:lnSpc>
                <a:spcPct val="150000"/>
              </a:lnSpc>
            </a:pPr>
            <a:r>
              <a:rPr lang="en-US" dirty="0" smtClean="0">
                <a:solidFill>
                  <a:srgbClr val="000000"/>
                </a:solidFill>
                <a:latin typeface="Verdana" panose="020B0604030504040204" pitchFamily="34" charset="0"/>
              </a:rPr>
              <a:t>	Subtraction </a:t>
            </a:r>
            <a:r>
              <a:rPr lang="en-US" dirty="0">
                <a:solidFill>
                  <a:srgbClr val="000000"/>
                </a:solidFill>
                <a:latin typeface="Verdana" panose="020B0604030504040204" pitchFamily="34" charset="0"/>
              </a:rPr>
              <a:t>of hexadecimal numbers can be accomplished by using complement method. Although it is not a very simple method computers use it very efficiently.</a:t>
            </a:r>
          </a:p>
          <a:p>
            <a:pPr>
              <a:lnSpc>
                <a:spcPct val="150000"/>
              </a:lnSpc>
            </a:pPr>
            <a:r>
              <a:rPr lang="en-US" dirty="0">
                <a:solidFill>
                  <a:srgbClr val="000000"/>
                </a:solidFill>
                <a:latin typeface="Verdana" panose="020B0604030504040204" pitchFamily="34" charset="0"/>
              </a:rPr>
              <a:t>These above explanation will help you to understand the concept about hexadecimal addition and subtraction.</a:t>
            </a:r>
            <a:endParaRPr lang="en-US" b="0" i="0" dirty="0">
              <a:solidFill>
                <a:srgbClr val="000000"/>
              </a:solidFill>
              <a:effectLst/>
              <a:latin typeface="Verdana" panose="020B0604030504040204" pitchFamily="34" charset="0"/>
            </a:endParaRPr>
          </a:p>
        </p:txBody>
      </p:sp>
      <p:pic>
        <p:nvPicPr>
          <p:cNvPr id="6146" name="Picture 2" descr="hexdecimal Substrac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268" y="2572871"/>
            <a:ext cx="6810001" cy="295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29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306" y="190544"/>
            <a:ext cx="11403106" cy="2949525"/>
          </a:xfrm>
          <a:prstGeom prst="rect">
            <a:avLst/>
          </a:prstGeom>
        </p:spPr>
        <p:txBody>
          <a:bodyPr wrap="square">
            <a:spAutoFit/>
          </a:bodyPr>
          <a:lstStyle/>
          <a:p>
            <a:pPr marL="342900" indent="-342900" fontAlgn="base">
              <a:lnSpc>
                <a:spcPct val="150000"/>
              </a:lnSpc>
              <a:buAutoNum type="arabicPeriod" startAt="3"/>
            </a:pPr>
            <a:r>
              <a:rPr lang="en-US" b="1" dirty="0" smtClean="0">
                <a:latin typeface="var(--font-din)"/>
              </a:rPr>
              <a:t>Multiplication :- </a:t>
            </a:r>
            <a:r>
              <a:rPr lang="en-US" dirty="0">
                <a:latin typeface="var(--font-din)"/>
              </a:rPr>
              <a:t/>
            </a:r>
            <a:br>
              <a:rPr lang="en-US" dirty="0">
                <a:latin typeface="var(--font-din)"/>
              </a:rPr>
            </a:br>
            <a:r>
              <a:rPr lang="en-US" dirty="0" smtClean="0">
                <a:latin typeface="var(--font-din)"/>
              </a:rPr>
              <a:t>	In </a:t>
            </a:r>
            <a:r>
              <a:rPr lang="en-US" dirty="0">
                <a:latin typeface="var(--font-din)"/>
              </a:rPr>
              <a:t>the multiplication of hexadecimal numbers, if the product is less than radix of hexadecimal (</a:t>
            </a:r>
            <a:r>
              <a:rPr lang="en-US" dirty="0" err="1">
                <a:latin typeface="var(--font-din)"/>
              </a:rPr>
              <a:t>i.e</a:t>
            </a:r>
            <a:r>
              <a:rPr lang="en-US" dirty="0">
                <a:latin typeface="var(--font-din)"/>
              </a:rPr>
              <a:t>, 16), then we take it as the result, else divide it by radix of hexadecimal (i.e., 16) and take the remainder as the LSB (least significant bit). The quotient is taken as carry in the next significant digit. Using these rules, you can make a table for hexadecimal multiplications</a:t>
            </a:r>
            <a:r>
              <a:rPr lang="en-US" dirty="0" smtClean="0">
                <a:latin typeface="var(--font-din)"/>
              </a:rPr>
              <a:t>.</a:t>
            </a:r>
          </a:p>
          <a:p>
            <a:pPr marL="342900" indent="-342900" fontAlgn="base">
              <a:lnSpc>
                <a:spcPct val="150000"/>
              </a:lnSpc>
              <a:buAutoNum type="arabicPeriod" startAt="3"/>
            </a:pPr>
            <a:endParaRPr lang="en-US" b="0" i="0" dirty="0">
              <a:effectLst/>
              <a:latin typeface="var(--font-din)"/>
            </a:endParaRPr>
          </a:p>
          <a:p>
            <a:pPr fontAlgn="base">
              <a:lnSpc>
                <a:spcPct val="150000"/>
              </a:lnSpc>
            </a:pPr>
            <a:endParaRPr lang="en-US" b="0" i="0" dirty="0">
              <a:effectLst/>
              <a:latin typeface="var(--font-din)"/>
            </a:endParaRPr>
          </a:p>
        </p:txBody>
      </p:sp>
      <p:pic>
        <p:nvPicPr>
          <p:cNvPr id="9" name="Picture 8"/>
          <p:cNvPicPr>
            <a:picLocks noChangeAspect="1"/>
          </p:cNvPicPr>
          <p:nvPr/>
        </p:nvPicPr>
        <p:blipFill rotWithShape="1">
          <a:blip r:embed="rId2"/>
          <a:srcRect l="22061" t="48346" r="54892" b="12684"/>
          <a:stretch/>
        </p:blipFill>
        <p:spPr>
          <a:xfrm>
            <a:off x="3697942" y="2299447"/>
            <a:ext cx="6736976" cy="4397188"/>
          </a:xfrm>
          <a:prstGeom prst="rect">
            <a:avLst/>
          </a:prstGeom>
        </p:spPr>
      </p:pic>
    </p:spTree>
    <p:extLst>
      <p:ext uri="{BB962C8B-B14F-4D97-AF65-F5344CB8AC3E}">
        <p14:creationId xmlns:p14="http://schemas.microsoft.com/office/powerpoint/2010/main" val="28392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173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898" y="215153"/>
            <a:ext cx="6240298" cy="646331"/>
          </a:xfrm>
          <a:prstGeom prst="rect">
            <a:avLst/>
          </a:prstGeom>
        </p:spPr>
        <p:txBody>
          <a:bodyPr wrap="none">
            <a:spAutoFit/>
          </a:bodyPr>
          <a:lstStyle/>
          <a:p>
            <a:pPr algn="ctr"/>
            <a:r>
              <a:rPr lang="en-US" sz="3600" b="0" i="0" dirty="0" smtClean="0">
                <a:solidFill>
                  <a:srgbClr val="FF0000"/>
                </a:solidFill>
                <a:effectLst/>
                <a:latin typeface="Verdana" panose="020B0604030504040204" pitchFamily="34" charset="0"/>
              </a:rPr>
              <a:t>Types of Number Systems</a:t>
            </a:r>
            <a:endParaRPr lang="en-US" sz="3600" b="0" i="0" dirty="0">
              <a:solidFill>
                <a:srgbClr val="FF0000"/>
              </a:solidFill>
              <a:effectLst/>
              <a:latin typeface="Verdana" panose="020B0604030504040204" pitchFamily="34" charset="0"/>
            </a:endParaRPr>
          </a:p>
        </p:txBody>
      </p:sp>
      <p:sp>
        <p:nvSpPr>
          <p:cNvPr id="3" name="Rectangle 2"/>
          <p:cNvSpPr/>
          <p:nvPr/>
        </p:nvSpPr>
        <p:spPr>
          <a:xfrm>
            <a:off x="1386996" y="1088319"/>
            <a:ext cx="8521148" cy="4031873"/>
          </a:xfrm>
          <a:prstGeom prst="rect">
            <a:avLst/>
          </a:prstGeom>
        </p:spPr>
        <p:txBody>
          <a:bodyPr wrap="square">
            <a:spAutoFit/>
          </a:bodyPr>
          <a:lstStyle/>
          <a:p>
            <a:pPr>
              <a:lnSpc>
                <a:spcPct val="200000"/>
              </a:lnSpc>
              <a:buFont typeface="+mj-lt"/>
              <a:buAutoNum type="arabicPeriod"/>
            </a:pPr>
            <a:r>
              <a:rPr lang="en-US" sz="3200" b="0" i="0" dirty="0" smtClean="0">
                <a:solidFill>
                  <a:srgbClr val="00B050"/>
                </a:solidFill>
                <a:effectLst/>
                <a:latin typeface="Verdana" panose="020B0604030504040204" pitchFamily="34" charset="0"/>
              </a:rPr>
              <a:t>Decimal Number System</a:t>
            </a:r>
          </a:p>
          <a:p>
            <a:pPr>
              <a:lnSpc>
                <a:spcPct val="200000"/>
              </a:lnSpc>
              <a:buFont typeface="+mj-lt"/>
              <a:buAutoNum type="arabicPeriod"/>
            </a:pPr>
            <a:r>
              <a:rPr lang="en-US" sz="3200" b="0" i="0" dirty="0" smtClean="0">
                <a:solidFill>
                  <a:srgbClr val="00B050"/>
                </a:solidFill>
                <a:effectLst/>
                <a:latin typeface="Verdana" panose="020B0604030504040204" pitchFamily="34" charset="0"/>
              </a:rPr>
              <a:t>Binary Number System</a:t>
            </a:r>
          </a:p>
          <a:p>
            <a:pPr>
              <a:lnSpc>
                <a:spcPct val="200000"/>
              </a:lnSpc>
              <a:buFont typeface="+mj-lt"/>
              <a:buAutoNum type="arabicPeriod"/>
            </a:pPr>
            <a:r>
              <a:rPr lang="en-US" sz="3200" b="0" i="0" dirty="0" smtClean="0">
                <a:solidFill>
                  <a:srgbClr val="00B050"/>
                </a:solidFill>
                <a:effectLst/>
                <a:latin typeface="Verdana" panose="020B0604030504040204" pitchFamily="34" charset="0"/>
              </a:rPr>
              <a:t>Octal Number System</a:t>
            </a:r>
          </a:p>
          <a:p>
            <a:pPr>
              <a:lnSpc>
                <a:spcPct val="200000"/>
              </a:lnSpc>
              <a:buFont typeface="+mj-lt"/>
              <a:buAutoNum type="arabicPeriod"/>
            </a:pPr>
            <a:r>
              <a:rPr lang="en-US" sz="3200" b="0" i="0" dirty="0" smtClean="0">
                <a:solidFill>
                  <a:srgbClr val="00B050"/>
                </a:solidFill>
                <a:effectLst/>
                <a:latin typeface="Verdana" panose="020B0604030504040204" pitchFamily="34" charset="0"/>
              </a:rPr>
              <a:t>Hexadecimal Number System</a:t>
            </a:r>
            <a:endParaRPr lang="en-US" sz="3200" b="0" i="0" dirty="0">
              <a:solidFill>
                <a:srgbClr val="00B050"/>
              </a:solidFill>
              <a:effectLst/>
              <a:latin typeface="Verdana" panose="020B0604030504040204" pitchFamily="34" charset="0"/>
            </a:endParaRPr>
          </a:p>
        </p:txBody>
      </p:sp>
    </p:spTree>
    <p:extLst>
      <p:ext uri="{BB962C8B-B14F-4D97-AF65-F5344CB8AC3E}">
        <p14:creationId xmlns:p14="http://schemas.microsoft.com/office/powerpoint/2010/main" val="386712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809" y="1078252"/>
            <a:ext cx="11290852" cy="5262979"/>
          </a:xfrm>
          <a:prstGeom prst="rect">
            <a:avLst/>
          </a:prstGeom>
        </p:spPr>
        <p:txBody>
          <a:bodyPr wrap="square">
            <a:spAutoFit/>
          </a:bodyPr>
          <a:lstStyle/>
          <a:p>
            <a:pPr>
              <a:lnSpc>
                <a:spcPct val="200000"/>
              </a:lnSpc>
            </a:pPr>
            <a:r>
              <a:rPr lang="en-US" sz="2400" i="0" dirty="0" smtClean="0">
                <a:solidFill>
                  <a:srgbClr val="00B050"/>
                </a:solidFill>
                <a:effectLst/>
                <a:latin typeface="Verdana" panose="020B0604030504040204" pitchFamily="34" charset="0"/>
              </a:rPr>
              <a:t>	In digital electronics, the number system is used for representing the information.</a:t>
            </a:r>
          </a:p>
          <a:p>
            <a:pPr>
              <a:lnSpc>
                <a:spcPct val="200000"/>
              </a:lnSpc>
            </a:pPr>
            <a:r>
              <a:rPr lang="en-US" sz="2400" dirty="0">
                <a:solidFill>
                  <a:srgbClr val="00B050"/>
                </a:solidFill>
              </a:rPr>
              <a:t> </a:t>
            </a:r>
            <a:r>
              <a:rPr lang="en-US" sz="2400" dirty="0" smtClean="0">
                <a:solidFill>
                  <a:srgbClr val="00B050"/>
                </a:solidFill>
              </a:rPr>
              <a:t>	</a:t>
            </a:r>
            <a:r>
              <a:rPr lang="en-US" sz="2400" dirty="0" smtClean="0">
                <a:solidFill>
                  <a:srgbClr val="00B050"/>
                </a:solidFill>
                <a:latin typeface="Verdana" panose="020B0604030504040204" pitchFamily="34" charset="0"/>
              </a:rPr>
              <a:t>The</a:t>
            </a:r>
            <a:r>
              <a:rPr lang="en-US" sz="2400" dirty="0">
                <a:solidFill>
                  <a:srgbClr val="00B050"/>
                </a:solidFill>
                <a:latin typeface="Verdana" panose="020B0604030504040204" pitchFamily="34" charset="0"/>
              </a:rPr>
              <a:t> base or radix of the number system is the total number of the digit used in the number system. Suppose if the number system representing the digit from 0 – 9 then the base of the system is the 10</a:t>
            </a:r>
            <a:r>
              <a:rPr lang="en-US" sz="2400" dirty="0" smtClean="0">
                <a:solidFill>
                  <a:srgbClr val="00B050"/>
                </a:solidFill>
                <a:latin typeface="Verdana" panose="020B0604030504040204" pitchFamily="34" charset="0"/>
              </a:rPr>
              <a:t>.</a:t>
            </a:r>
          </a:p>
          <a:p>
            <a:pPr>
              <a:lnSpc>
                <a:spcPct val="200000"/>
              </a:lnSpc>
            </a:pPr>
            <a:r>
              <a:rPr lang="en-US" sz="2400" dirty="0" smtClean="0">
                <a:solidFill>
                  <a:srgbClr val="00B050"/>
                </a:solidFill>
                <a:latin typeface="Verdana" panose="020B0604030504040204" pitchFamily="34" charset="0"/>
              </a:rPr>
              <a:t>Formula : -		0 to r-1</a:t>
            </a:r>
          </a:p>
          <a:p>
            <a:pPr>
              <a:lnSpc>
                <a:spcPct val="200000"/>
              </a:lnSpc>
            </a:pPr>
            <a:r>
              <a:rPr lang="en-US" sz="2400" dirty="0">
                <a:solidFill>
                  <a:srgbClr val="00B050"/>
                </a:solidFill>
                <a:latin typeface="Verdana" panose="020B0604030504040204" pitchFamily="34" charset="0"/>
              </a:rPr>
              <a:t>	</a:t>
            </a:r>
            <a:r>
              <a:rPr lang="en-US" sz="2400" dirty="0" smtClean="0">
                <a:solidFill>
                  <a:srgbClr val="00B050"/>
                </a:solidFill>
                <a:latin typeface="Verdana" panose="020B0604030504040204" pitchFamily="34" charset="0"/>
              </a:rPr>
              <a:t>		where r is Radix or Base</a:t>
            </a:r>
            <a:endParaRPr lang="en-US" sz="2400" dirty="0">
              <a:solidFill>
                <a:srgbClr val="00B050"/>
              </a:solidFill>
              <a:latin typeface="Verdana" panose="020B0604030504040204" pitchFamily="34" charset="0"/>
            </a:endParaRPr>
          </a:p>
        </p:txBody>
      </p:sp>
      <p:sp>
        <p:nvSpPr>
          <p:cNvPr id="3" name="Rectangle 2"/>
          <p:cNvSpPr/>
          <p:nvPr/>
        </p:nvSpPr>
        <p:spPr>
          <a:xfrm>
            <a:off x="4656316" y="202960"/>
            <a:ext cx="4314001" cy="646331"/>
          </a:xfrm>
          <a:prstGeom prst="rect">
            <a:avLst/>
          </a:prstGeom>
        </p:spPr>
        <p:txBody>
          <a:bodyPr wrap="none">
            <a:spAutoFit/>
          </a:bodyPr>
          <a:lstStyle/>
          <a:p>
            <a:r>
              <a:rPr lang="en-US" sz="3600" b="1" i="0" dirty="0" smtClean="0">
                <a:solidFill>
                  <a:srgbClr val="FF0000"/>
                </a:solidFill>
                <a:effectLst/>
                <a:latin typeface="Verdana" panose="020B0604030504040204" pitchFamily="34" charset="0"/>
              </a:rPr>
              <a:t>BASE OR RADIX</a:t>
            </a:r>
            <a:endParaRPr lang="en-US" sz="3600" dirty="0">
              <a:solidFill>
                <a:srgbClr val="FF0000"/>
              </a:solidFill>
            </a:endParaRPr>
          </a:p>
        </p:txBody>
      </p:sp>
    </p:spTree>
    <p:extLst>
      <p:ext uri="{BB962C8B-B14F-4D97-AF65-F5344CB8AC3E}">
        <p14:creationId xmlns:p14="http://schemas.microsoft.com/office/powerpoint/2010/main" val="3346060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6065" t="41168" r="38032" b="30027"/>
          <a:stretch/>
        </p:blipFill>
        <p:spPr>
          <a:xfrm>
            <a:off x="318052" y="596348"/>
            <a:ext cx="10913165" cy="6042991"/>
          </a:xfrm>
          <a:prstGeom prst="rect">
            <a:avLst/>
          </a:prstGeom>
        </p:spPr>
      </p:pic>
      <p:sp>
        <p:nvSpPr>
          <p:cNvPr id="6" name="Rectangle 5"/>
          <p:cNvSpPr/>
          <p:nvPr/>
        </p:nvSpPr>
        <p:spPr>
          <a:xfrm>
            <a:off x="2613045" y="273182"/>
            <a:ext cx="6887975" cy="646331"/>
          </a:xfrm>
          <a:prstGeom prst="rect">
            <a:avLst/>
          </a:prstGeom>
        </p:spPr>
        <p:txBody>
          <a:bodyPr wrap="none">
            <a:spAutoFit/>
          </a:bodyPr>
          <a:lstStyle/>
          <a:p>
            <a:pPr algn="ctr"/>
            <a:r>
              <a:rPr lang="en-US" sz="3600" dirty="0" smtClean="0">
                <a:solidFill>
                  <a:srgbClr val="FF0000"/>
                </a:solidFill>
                <a:latin typeface="Verdana" panose="020B0604030504040204" pitchFamily="34" charset="0"/>
              </a:rPr>
              <a:t>Diagram of </a:t>
            </a:r>
            <a:r>
              <a:rPr lang="en-US" sz="3600" b="0" i="0" dirty="0" smtClean="0">
                <a:solidFill>
                  <a:srgbClr val="FF0000"/>
                </a:solidFill>
                <a:effectLst/>
                <a:latin typeface="Verdana" panose="020B0604030504040204" pitchFamily="34" charset="0"/>
              </a:rPr>
              <a:t>Number Systems</a:t>
            </a:r>
            <a:endParaRPr lang="en-US" sz="3600" b="0" i="0" dirty="0">
              <a:solidFill>
                <a:srgbClr val="FF0000"/>
              </a:solidFill>
              <a:effectLst/>
              <a:latin typeface="Verdana" panose="020B0604030504040204" pitchFamily="34" charset="0"/>
            </a:endParaRPr>
          </a:p>
        </p:txBody>
      </p:sp>
    </p:spTree>
    <p:extLst>
      <p:ext uri="{BB962C8B-B14F-4D97-AF65-F5344CB8AC3E}">
        <p14:creationId xmlns:p14="http://schemas.microsoft.com/office/powerpoint/2010/main" val="388422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243" y="1023156"/>
            <a:ext cx="11085443" cy="5632311"/>
          </a:xfrm>
          <a:prstGeom prst="rect">
            <a:avLst/>
          </a:prstGeom>
        </p:spPr>
        <p:txBody>
          <a:bodyPr wrap="square">
            <a:spAutoFit/>
          </a:bodyPr>
          <a:lstStyle/>
          <a:p>
            <a:pPr>
              <a:lnSpc>
                <a:spcPct val="150000"/>
              </a:lnSpc>
            </a:pPr>
            <a:r>
              <a:rPr lang="en-US" sz="2000" b="0" i="0" dirty="0" smtClean="0">
                <a:solidFill>
                  <a:srgbClr val="00B050"/>
                </a:solidFill>
                <a:effectLst/>
                <a:latin typeface="Verdana" panose="020B0604030504040204" pitchFamily="34" charset="0"/>
              </a:rPr>
              <a:t>	The modern computers do not process decimal number; they work with another number system known as a binary number system which uses only two digits 0 and1.</a:t>
            </a:r>
          </a:p>
          <a:p>
            <a:pPr>
              <a:lnSpc>
                <a:spcPct val="150000"/>
              </a:lnSpc>
            </a:pPr>
            <a:r>
              <a:rPr lang="en-US" sz="2000" dirty="0">
                <a:solidFill>
                  <a:srgbClr val="00B050"/>
                </a:solidFill>
                <a:latin typeface="Verdana" panose="020B0604030504040204" pitchFamily="34" charset="0"/>
              </a:rPr>
              <a:t>	</a:t>
            </a:r>
            <a:r>
              <a:rPr lang="en-US" sz="2000" b="0" i="0" dirty="0" smtClean="0">
                <a:solidFill>
                  <a:srgbClr val="00B050"/>
                </a:solidFill>
                <a:effectLst/>
                <a:latin typeface="Verdana" panose="020B0604030504040204" pitchFamily="34" charset="0"/>
              </a:rPr>
              <a:t>The base of binary number system is 2 because it has only two digit 0 and 1.The digital electronic equipment's are works on the binary number system and hence the decimal number system is converted into binary system.</a:t>
            </a:r>
          </a:p>
          <a:p>
            <a:pPr lvl="2">
              <a:lnSpc>
                <a:spcPct val="150000"/>
              </a:lnSpc>
            </a:pPr>
            <a:r>
              <a:rPr lang="en-US" sz="2000" dirty="0">
                <a:solidFill>
                  <a:srgbClr val="00B050"/>
                </a:solidFill>
              </a:rPr>
              <a:t>Example</a:t>
            </a:r>
          </a:p>
          <a:p>
            <a:pPr lvl="2">
              <a:lnSpc>
                <a:spcPct val="150000"/>
              </a:lnSpc>
            </a:pPr>
            <a:r>
              <a:rPr lang="en-US" sz="2000" dirty="0" smtClean="0">
                <a:solidFill>
                  <a:srgbClr val="00B050"/>
                </a:solidFill>
              </a:rPr>
              <a:t>	Binary </a:t>
            </a:r>
            <a:r>
              <a:rPr lang="en-US" sz="2000" dirty="0">
                <a:solidFill>
                  <a:srgbClr val="00B050"/>
                </a:solidFill>
              </a:rPr>
              <a:t>Number: </a:t>
            </a:r>
            <a:r>
              <a:rPr lang="en-US" sz="2000" dirty="0" smtClean="0">
                <a:solidFill>
                  <a:srgbClr val="00B050"/>
                </a:solidFill>
              </a:rPr>
              <a:t>   </a:t>
            </a:r>
            <a:r>
              <a:rPr lang="en-US" sz="2000" dirty="0" err="1" smtClean="0">
                <a:solidFill>
                  <a:srgbClr val="00B050"/>
                </a:solidFill>
              </a:rPr>
              <a:t>i</a:t>
            </a:r>
            <a:r>
              <a:rPr lang="en-US" sz="2000" dirty="0" smtClean="0">
                <a:solidFill>
                  <a:srgbClr val="00B050"/>
                </a:solidFill>
              </a:rPr>
              <a:t>) 10001</a:t>
            </a:r>
            <a:r>
              <a:rPr lang="en-US" sz="2000" baseline="-25000" dirty="0" smtClean="0">
                <a:solidFill>
                  <a:srgbClr val="00B050"/>
                </a:solidFill>
              </a:rPr>
              <a:t>2 </a:t>
            </a:r>
          </a:p>
          <a:p>
            <a:pPr lvl="2">
              <a:lnSpc>
                <a:spcPct val="150000"/>
              </a:lnSpc>
            </a:pPr>
            <a:r>
              <a:rPr lang="en-US" sz="2000" baseline="-25000" dirty="0">
                <a:solidFill>
                  <a:srgbClr val="00B050"/>
                </a:solidFill>
              </a:rPr>
              <a:t>	</a:t>
            </a:r>
            <a:r>
              <a:rPr lang="en-US" sz="2000" baseline="-25000" dirty="0" smtClean="0">
                <a:solidFill>
                  <a:srgbClr val="00B050"/>
                </a:solidFill>
              </a:rPr>
              <a:t>		 </a:t>
            </a:r>
            <a:r>
              <a:rPr lang="en-US" sz="2000" dirty="0" smtClean="0">
                <a:solidFill>
                  <a:srgbClr val="00B050"/>
                </a:solidFill>
              </a:rPr>
              <a:t>ii) 10101.1111</a:t>
            </a:r>
            <a:r>
              <a:rPr lang="en-US" sz="2000" baseline="-25000" dirty="0" smtClean="0">
                <a:solidFill>
                  <a:srgbClr val="00B050"/>
                </a:solidFill>
              </a:rPr>
              <a:t>2</a:t>
            </a:r>
            <a:endParaRPr lang="en-US" sz="2000" dirty="0">
              <a:solidFill>
                <a:srgbClr val="00B050"/>
              </a:solidFill>
            </a:endParaRPr>
          </a:p>
          <a:p>
            <a:pPr lvl="2">
              <a:lnSpc>
                <a:spcPct val="150000"/>
              </a:lnSpc>
            </a:pPr>
            <a:r>
              <a:rPr lang="en-US" sz="2000" dirty="0" smtClean="0">
                <a:solidFill>
                  <a:srgbClr val="00B050"/>
                </a:solidFill>
              </a:rPr>
              <a:t>			 iii ) 100.100</a:t>
            </a:r>
            <a:r>
              <a:rPr lang="en-US" sz="2000" baseline="-25000" dirty="0" smtClean="0">
                <a:solidFill>
                  <a:srgbClr val="00B050"/>
                </a:solidFill>
              </a:rPr>
              <a:t>2</a:t>
            </a:r>
            <a:endParaRPr lang="en-US" sz="2000" dirty="0">
              <a:solidFill>
                <a:srgbClr val="00B050"/>
              </a:solidFill>
            </a:endParaRPr>
          </a:p>
          <a:p>
            <a:pPr lvl="2">
              <a:lnSpc>
                <a:spcPct val="150000"/>
              </a:lnSpc>
            </a:pPr>
            <a:endParaRPr lang="en-US" sz="2000" dirty="0">
              <a:solidFill>
                <a:srgbClr val="00B050"/>
              </a:solidFill>
            </a:endParaRPr>
          </a:p>
          <a:p>
            <a:pPr>
              <a:lnSpc>
                <a:spcPct val="150000"/>
              </a:lnSpc>
            </a:pPr>
            <a:endParaRPr lang="en-US" sz="2000" b="0" i="0" dirty="0">
              <a:solidFill>
                <a:srgbClr val="00B050"/>
              </a:solidFill>
              <a:effectLst/>
              <a:latin typeface="Verdana" panose="020B0604030504040204" pitchFamily="34" charset="0"/>
            </a:endParaRPr>
          </a:p>
        </p:txBody>
      </p:sp>
      <p:sp>
        <p:nvSpPr>
          <p:cNvPr id="3" name="Rectangle 2"/>
          <p:cNvSpPr/>
          <p:nvPr/>
        </p:nvSpPr>
        <p:spPr>
          <a:xfrm>
            <a:off x="2712228" y="80572"/>
            <a:ext cx="4993675" cy="461665"/>
          </a:xfrm>
          <a:prstGeom prst="rect">
            <a:avLst/>
          </a:prstGeom>
        </p:spPr>
        <p:txBody>
          <a:bodyPr wrap="none">
            <a:spAutoFit/>
          </a:bodyPr>
          <a:lstStyle/>
          <a:p>
            <a:r>
              <a:rPr lang="en-US" sz="2400" b="1" dirty="0" smtClean="0">
                <a:solidFill>
                  <a:srgbClr val="FF0000"/>
                </a:solidFill>
                <a:latin typeface="Verdana" panose="020B0604030504040204" pitchFamily="34" charset="0"/>
              </a:rPr>
              <a:t>1.  </a:t>
            </a:r>
            <a:r>
              <a:rPr lang="en-US" sz="2400" b="1" i="0" dirty="0" smtClean="0">
                <a:solidFill>
                  <a:srgbClr val="FF0000"/>
                </a:solidFill>
                <a:effectLst/>
                <a:latin typeface="Verdana" panose="020B0604030504040204" pitchFamily="34" charset="0"/>
              </a:rPr>
              <a:t> Binary Number Systems</a:t>
            </a:r>
          </a:p>
        </p:txBody>
      </p:sp>
    </p:spTree>
    <p:extLst>
      <p:ext uri="{BB962C8B-B14F-4D97-AF65-F5344CB8AC3E}">
        <p14:creationId xmlns:p14="http://schemas.microsoft.com/office/powerpoint/2010/main" val="3216762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340" y="584775"/>
            <a:ext cx="11224590" cy="6093976"/>
          </a:xfrm>
          <a:prstGeom prst="rect">
            <a:avLst/>
          </a:prstGeom>
        </p:spPr>
        <p:txBody>
          <a:bodyPr wrap="square">
            <a:spAutoFit/>
          </a:bodyPr>
          <a:lstStyle/>
          <a:p>
            <a:pPr>
              <a:lnSpc>
                <a:spcPct val="150000"/>
              </a:lnSpc>
            </a:pPr>
            <a:r>
              <a:rPr lang="en-US" sz="2000" b="0" i="0" dirty="0" smtClean="0">
                <a:solidFill>
                  <a:srgbClr val="00B050"/>
                </a:solidFill>
                <a:effectLst/>
                <a:latin typeface="Verdana" panose="020B0604030504040204" pitchFamily="34" charset="0"/>
              </a:rPr>
              <a:t>	The octal system has the base or Radix of eight as it uses eight digits 0, 1, 2, 3, 4, 5, 6, 7.</a:t>
            </a:r>
          </a:p>
          <a:p>
            <a:pPr>
              <a:lnSpc>
                <a:spcPct val="150000"/>
              </a:lnSpc>
            </a:pPr>
            <a:r>
              <a:rPr lang="en-US" sz="2000" b="0" i="0" dirty="0" smtClean="0">
                <a:solidFill>
                  <a:srgbClr val="00B050"/>
                </a:solidFill>
                <a:effectLst/>
                <a:latin typeface="Verdana" panose="020B0604030504040204" pitchFamily="34" charset="0"/>
              </a:rPr>
              <a:t>	</a:t>
            </a:r>
            <a:r>
              <a:rPr lang="en-US" sz="2000" dirty="0">
                <a:solidFill>
                  <a:srgbClr val="00B050"/>
                </a:solidFill>
                <a:latin typeface="Verdana" panose="020B0604030504040204" pitchFamily="34" charset="0"/>
              </a:rPr>
              <a:t>In this </a:t>
            </a:r>
            <a:r>
              <a:rPr lang="en-US" sz="2000" dirty="0" smtClean="0">
                <a:solidFill>
                  <a:srgbClr val="00B050"/>
                </a:solidFill>
                <a:latin typeface="Verdana" panose="020B0604030504040204" pitchFamily="34" charset="0"/>
              </a:rPr>
              <a:t>Number system, eight </a:t>
            </a:r>
            <a:r>
              <a:rPr lang="en-US" sz="2000" dirty="0">
                <a:solidFill>
                  <a:srgbClr val="00B050"/>
                </a:solidFill>
                <a:latin typeface="Verdana" panose="020B0604030504040204" pitchFamily="34" charset="0"/>
              </a:rPr>
              <a:t>symbols i.e.,0,1,2,…..7 are used to represent the number.</a:t>
            </a:r>
          </a:p>
          <a:p>
            <a:pPr>
              <a:lnSpc>
                <a:spcPct val="150000"/>
              </a:lnSpc>
            </a:pPr>
            <a:r>
              <a:rPr lang="en-US" sz="2000" dirty="0" smtClean="0">
                <a:solidFill>
                  <a:srgbClr val="00B050"/>
                </a:solidFill>
                <a:latin typeface="Verdana" panose="020B0604030504040204" pitchFamily="34" charset="0"/>
              </a:rPr>
              <a:t> 	Since </a:t>
            </a:r>
            <a:r>
              <a:rPr lang="en-US" sz="2000" dirty="0">
                <a:solidFill>
                  <a:srgbClr val="00B050"/>
                </a:solidFill>
                <a:latin typeface="Verdana" panose="020B0604030504040204" pitchFamily="34" charset="0"/>
              </a:rPr>
              <a:t>its base is,  8=2</a:t>
            </a:r>
            <a:r>
              <a:rPr lang="en-US" sz="2000" baseline="30000" dirty="0">
                <a:solidFill>
                  <a:srgbClr val="00B050"/>
                </a:solidFill>
                <a:latin typeface="Verdana" panose="020B0604030504040204" pitchFamily="34" charset="0"/>
              </a:rPr>
              <a:t>3</a:t>
            </a:r>
            <a:r>
              <a:rPr lang="en-US" sz="2000" dirty="0">
                <a:solidFill>
                  <a:srgbClr val="00B050"/>
                </a:solidFill>
                <a:latin typeface="Verdana" panose="020B0604030504040204" pitchFamily="34" charset="0"/>
              </a:rPr>
              <a:t>  every 3-bit group of binary can be represented by an octal digit</a:t>
            </a:r>
            <a:r>
              <a:rPr lang="en-US" sz="2000" dirty="0" smtClean="0">
                <a:solidFill>
                  <a:srgbClr val="00B050"/>
                </a:solidFill>
                <a:latin typeface="Verdana" panose="020B0604030504040204" pitchFamily="34" charset="0"/>
              </a:rPr>
              <a:t>.</a:t>
            </a:r>
          </a:p>
          <a:p>
            <a:pPr lvl="4">
              <a:lnSpc>
                <a:spcPct val="150000"/>
              </a:lnSpc>
            </a:pPr>
            <a:endParaRPr lang="en-US" sz="2000" dirty="0" smtClean="0">
              <a:solidFill>
                <a:srgbClr val="00B050"/>
              </a:solidFill>
            </a:endParaRPr>
          </a:p>
          <a:p>
            <a:pPr lvl="4">
              <a:lnSpc>
                <a:spcPct val="150000"/>
              </a:lnSpc>
            </a:pPr>
            <a:r>
              <a:rPr lang="en-US" sz="2000" dirty="0" smtClean="0">
                <a:solidFill>
                  <a:srgbClr val="00B050"/>
                </a:solidFill>
              </a:rPr>
              <a:t>Example</a:t>
            </a:r>
            <a:endParaRPr lang="en-US" sz="2000" dirty="0">
              <a:solidFill>
                <a:srgbClr val="00B050"/>
              </a:solidFill>
            </a:endParaRPr>
          </a:p>
          <a:p>
            <a:pPr lvl="4">
              <a:lnSpc>
                <a:spcPct val="150000"/>
              </a:lnSpc>
            </a:pPr>
            <a:r>
              <a:rPr lang="en-US" sz="2000" dirty="0" smtClean="0">
                <a:solidFill>
                  <a:srgbClr val="00B050"/>
                </a:solidFill>
              </a:rPr>
              <a:t>	Octal </a:t>
            </a:r>
            <a:r>
              <a:rPr lang="en-US" sz="2000" dirty="0">
                <a:solidFill>
                  <a:srgbClr val="00B050"/>
                </a:solidFill>
              </a:rPr>
              <a:t>Number − </a:t>
            </a:r>
            <a:r>
              <a:rPr lang="en-US" sz="2000" dirty="0" smtClean="0">
                <a:solidFill>
                  <a:srgbClr val="00B050"/>
                </a:solidFill>
              </a:rPr>
              <a:t>  </a:t>
            </a:r>
            <a:r>
              <a:rPr lang="en-US" sz="2000" baseline="-25000" dirty="0" smtClean="0">
                <a:solidFill>
                  <a:srgbClr val="00B050"/>
                </a:solidFill>
              </a:rPr>
              <a:t>	</a:t>
            </a:r>
            <a:r>
              <a:rPr lang="en-US" sz="2000" dirty="0" err="1">
                <a:solidFill>
                  <a:srgbClr val="00B050"/>
                </a:solidFill>
              </a:rPr>
              <a:t>i</a:t>
            </a:r>
            <a:r>
              <a:rPr lang="en-US" sz="2000" dirty="0">
                <a:solidFill>
                  <a:srgbClr val="00B050"/>
                </a:solidFill>
              </a:rPr>
              <a:t>) </a:t>
            </a:r>
            <a:r>
              <a:rPr lang="en-US" sz="2000" dirty="0" smtClean="0">
                <a:solidFill>
                  <a:srgbClr val="00B050"/>
                </a:solidFill>
              </a:rPr>
              <a:t>10001</a:t>
            </a:r>
            <a:r>
              <a:rPr lang="en-US" sz="2000" baseline="-25000" dirty="0" smtClean="0">
                <a:solidFill>
                  <a:srgbClr val="00B050"/>
                </a:solidFill>
              </a:rPr>
              <a:t>8 </a:t>
            </a:r>
            <a:endParaRPr lang="en-US" sz="2000" baseline="-25000" dirty="0">
              <a:solidFill>
                <a:srgbClr val="00B050"/>
              </a:solidFill>
            </a:endParaRPr>
          </a:p>
          <a:p>
            <a:pPr lvl="4">
              <a:lnSpc>
                <a:spcPct val="150000"/>
              </a:lnSpc>
            </a:pPr>
            <a:r>
              <a:rPr lang="en-US" sz="2000" baseline="-25000" dirty="0">
                <a:solidFill>
                  <a:srgbClr val="00B050"/>
                </a:solidFill>
              </a:rPr>
              <a:t>			 </a:t>
            </a:r>
            <a:r>
              <a:rPr lang="en-US" sz="2000" dirty="0">
                <a:solidFill>
                  <a:srgbClr val="00B050"/>
                </a:solidFill>
              </a:rPr>
              <a:t>ii) 12570</a:t>
            </a:r>
            <a:r>
              <a:rPr lang="en-US" sz="2000" baseline="-25000" dirty="0">
                <a:solidFill>
                  <a:srgbClr val="00B050"/>
                </a:solidFill>
              </a:rPr>
              <a:t>8</a:t>
            </a:r>
          </a:p>
          <a:p>
            <a:pPr lvl="5">
              <a:lnSpc>
                <a:spcPct val="150000"/>
              </a:lnSpc>
            </a:pPr>
            <a:r>
              <a:rPr lang="en-US" sz="2000" dirty="0">
                <a:solidFill>
                  <a:srgbClr val="00B050"/>
                </a:solidFill>
              </a:rPr>
              <a:t>			 iii ) </a:t>
            </a:r>
            <a:r>
              <a:rPr lang="en-US" sz="2000" dirty="0" smtClean="0">
                <a:solidFill>
                  <a:srgbClr val="00B050"/>
                </a:solidFill>
              </a:rPr>
              <a:t>100.100</a:t>
            </a:r>
            <a:r>
              <a:rPr lang="en-US" sz="2000" baseline="-25000" dirty="0" smtClean="0">
                <a:solidFill>
                  <a:srgbClr val="00B050"/>
                </a:solidFill>
              </a:rPr>
              <a:t>8</a:t>
            </a:r>
            <a:endParaRPr lang="en-US" sz="2000" dirty="0">
              <a:solidFill>
                <a:srgbClr val="00B050"/>
              </a:solidFill>
            </a:endParaRPr>
          </a:p>
          <a:p>
            <a:pPr lvl="4">
              <a:lnSpc>
                <a:spcPct val="150000"/>
              </a:lnSpc>
            </a:pPr>
            <a:endParaRPr lang="en-US" sz="2000" dirty="0">
              <a:solidFill>
                <a:srgbClr val="00B050"/>
              </a:solidFill>
            </a:endParaRPr>
          </a:p>
          <a:p>
            <a:pPr>
              <a:lnSpc>
                <a:spcPct val="150000"/>
              </a:lnSpc>
            </a:pPr>
            <a:endParaRPr lang="en-US" sz="2000" dirty="0">
              <a:solidFill>
                <a:srgbClr val="00B050"/>
              </a:solidFill>
              <a:latin typeface="Verdana" panose="020B0604030504040204" pitchFamily="34" charset="0"/>
            </a:endParaRPr>
          </a:p>
        </p:txBody>
      </p:sp>
      <p:sp>
        <p:nvSpPr>
          <p:cNvPr id="3" name="Rectangle 2"/>
          <p:cNvSpPr/>
          <p:nvPr/>
        </p:nvSpPr>
        <p:spPr>
          <a:xfrm>
            <a:off x="4197082" y="0"/>
            <a:ext cx="4182555" cy="584775"/>
          </a:xfrm>
          <a:prstGeom prst="rect">
            <a:avLst/>
          </a:prstGeom>
        </p:spPr>
        <p:txBody>
          <a:bodyPr wrap="none">
            <a:spAutoFit/>
          </a:bodyPr>
          <a:lstStyle/>
          <a:p>
            <a:r>
              <a:rPr lang="en-US" sz="3200" b="1" i="0" dirty="0" smtClean="0">
                <a:solidFill>
                  <a:srgbClr val="FF0000"/>
                </a:solidFill>
                <a:effectLst/>
                <a:latin typeface="Verdana" panose="020B0604030504040204" pitchFamily="34" charset="0"/>
              </a:rPr>
              <a:t>3. Octal Numbers</a:t>
            </a:r>
          </a:p>
        </p:txBody>
      </p:sp>
    </p:spTree>
    <p:extLst>
      <p:ext uri="{BB962C8B-B14F-4D97-AF65-F5344CB8AC3E}">
        <p14:creationId xmlns:p14="http://schemas.microsoft.com/office/powerpoint/2010/main" val="35637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953" y="951637"/>
            <a:ext cx="11232775" cy="5632311"/>
          </a:xfrm>
          <a:prstGeom prst="rect">
            <a:avLst/>
          </a:prstGeom>
        </p:spPr>
        <p:txBody>
          <a:bodyPr wrap="square">
            <a:spAutoFit/>
          </a:bodyPr>
          <a:lstStyle/>
          <a:p>
            <a:pPr>
              <a:lnSpc>
                <a:spcPct val="200000"/>
              </a:lnSpc>
            </a:pPr>
            <a:r>
              <a:rPr lang="en-US" sz="2000" dirty="0" smtClean="0">
                <a:solidFill>
                  <a:srgbClr val="00B050"/>
                </a:solidFill>
                <a:latin typeface="Verdana" panose="020B0604030504040204" pitchFamily="34" charset="0"/>
              </a:rPr>
              <a:t>	</a:t>
            </a:r>
            <a:r>
              <a:rPr lang="en-US" sz="2000" dirty="0">
                <a:solidFill>
                  <a:srgbClr val="00B050"/>
                </a:solidFill>
                <a:latin typeface="Verdana" panose="020B0604030504040204" pitchFamily="34" charset="0"/>
              </a:rPr>
              <a:t>The Decimal </a:t>
            </a:r>
            <a:r>
              <a:rPr lang="en-US" sz="2000" dirty="0" smtClean="0">
                <a:solidFill>
                  <a:srgbClr val="00B050"/>
                </a:solidFill>
                <a:latin typeface="Verdana" panose="020B0604030504040204" pitchFamily="34" charset="0"/>
              </a:rPr>
              <a:t>number </a:t>
            </a:r>
            <a:r>
              <a:rPr lang="en-US" sz="2000" dirty="0">
                <a:solidFill>
                  <a:srgbClr val="00B050"/>
                </a:solidFill>
                <a:latin typeface="Verdana" panose="020B0604030504040204" pitchFamily="34" charset="0"/>
              </a:rPr>
              <a:t>system that we use in our day-to-day life is the decimal number </a:t>
            </a:r>
            <a:r>
              <a:rPr lang="en-US" sz="2000" dirty="0" smtClean="0">
                <a:solidFill>
                  <a:srgbClr val="00B050"/>
                </a:solidFill>
                <a:latin typeface="Verdana" panose="020B0604030504040204" pitchFamily="34" charset="0"/>
              </a:rPr>
              <a:t>system . The </a:t>
            </a:r>
            <a:r>
              <a:rPr lang="en-US" sz="2000" dirty="0">
                <a:solidFill>
                  <a:srgbClr val="00B050"/>
                </a:solidFill>
                <a:latin typeface="Verdana" panose="020B0604030504040204" pitchFamily="34" charset="0"/>
              </a:rPr>
              <a:t>Decimal system has the base or Radix of Ten as it uses </a:t>
            </a:r>
            <a:r>
              <a:rPr lang="en-US" sz="2000" dirty="0" smtClean="0">
                <a:solidFill>
                  <a:srgbClr val="00B050"/>
                </a:solidFill>
                <a:latin typeface="Verdana" panose="020B0604030504040204" pitchFamily="34" charset="0"/>
              </a:rPr>
              <a:t>Ten </a:t>
            </a:r>
            <a:r>
              <a:rPr lang="en-US" sz="2000" dirty="0">
                <a:solidFill>
                  <a:srgbClr val="00B050"/>
                </a:solidFill>
                <a:latin typeface="Verdana" panose="020B0604030504040204" pitchFamily="34" charset="0"/>
              </a:rPr>
              <a:t>digits 0, 1, 2, 3, 4, 5, 6, 7</a:t>
            </a:r>
            <a:r>
              <a:rPr lang="en-US" sz="2000" dirty="0" smtClean="0">
                <a:solidFill>
                  <a:srgbClr val="00B050"/>
                </a:solidFill>
                <a:latin typeface="Verdana" panose="020B0604030504040204" pitchFamily="34" charset="0"/>
              </a:rPr>
              <a:t>, 8, 9</a:t>
            </a:r>
            <a:r>
              <a:rPr lang="en-US" sz="2000" dirty="0">
                <a:solidFill>
                  <a:srgbClr val="00B050"/>
                </a:solidFill>
                <a:latin typeface="Verdana" panose="020B0604030504040204" pitchFamily="34" charset="0"/>
              </a:rPr>
              <a:t>.</a:t>
            </a:r>
          </a:p>
          <a:p>
            <a:pPr>
              <a:lnSpc>
                <a:spcPct val="200000"/>
              </a:lnSpc>
            </a:pPr>
            <a:r>
              <a:rPr lang="en-US" sz="2000" b="0" i="0" dirty="0" smtClean="0">
                <a:solidFill>
                  <a:srgbClr val="00B050"/>
                </a:solidFill>
                <a:effectLst/>
                <a:latin typeface="Verdana" panose="020B0604030504040204" pitchFamily="34" charset="0"/>
              </a:rPr>
              <a:t>	The Decimal number system is having digit 0, 1, 2, 3, 4, 5, 6, 7, 8, 9; this number system is known as a decimal number system because total ten digits are involved. </a:t>
            </a:r>
          </a:p>
          <a:p>
            <a:pPr lvl="4">
              <a:lnSpc>
                <a:spcPct val="150000"/>
              </a:lnSpc>
            </a:pPr>
            <a:r>
              <a:rPr lang="en-US" sz="2000" dirty="0">
                <a:solidFill>
                  <a:srgbClr val="00B050"/>
                </a:solidFill>
                <a:latin typeface="Verdana" panose="020B0604030504040204" pitchFamily="34" charset="0"/>
              </a:rPr>
              <a:t>Example</a:t>
            </a:r>
          </a:p>
          <a:p>
            <a:pPr lvl="4">
              <a:lnSpc>
                <a:spcPct val="150000"/>
              </a:lnSpc>
            </a:pPr>
            <a:r>
              <a:rPr lang="en-US" sz="2000" dirty="0">
                <a:solidFill>
                  <a:srgbClr val="00B050"/>
                </a:solidFill>
                <a:latin typeface="Verdana" panose="020B0604030504040204" pitchFamily="34" charset="0"/>
              </a:rPr>
              <a:t>	Decimal Number −    </a:t>
            </a:r>
            <a:r>
              <a:rPr lang="en-US" sz="2000" dirty="0" err="1">
                <a:solidFill>
                  <a:srgbClr val="00B050"/>
                </a:solidFill>
                <a:latin typeface="Verdana" panose="020B0604030504040204" pitchFamily="34" charset="0"/>
              </a:rPr>
              <a:t>i</a:t>
            </a:r>
            <a:r>
              <a:rPr lang="en-US" sz="2000" dirty="0">
                <a:solidFill>
                  <a:srgbClr val="00B050"/>
                </a:solidFill>
                <a:latin typeface="Verdana" panose="020B0604030504040204" pitchFamily="34" charset="0"/>
              </a:rPr>
              <a:t>) 78956</a:t>
            </a:r>
            <a:r>
              <a:rPr lang="en-US" sz="2000" baseline="-25000" dirty="0">
                <a:solidFill>
                  <a:srgbClr val="00B050"/>
                </a:solidFill>
                <a:latin typeface="Verdana" panose="020B0604030504040204" pitchFamily="34" charset="0"/>
              </a:rPr>
              <a:t>10</a:t>
            </a:r>
          </a:p>
          <a:p>
            <a:pPr lvl="4">
              <a:lnSpc>
                <a:spcPct val="150000"/>
              </a:lnSpc>
            </a:pPr>
            <a:r>
              <a:rPr lang="en-US" sz="2000" dirty="0">
                <a:solidFill>
                  <a:srgbClr val="00B050"/>
                </a:solidFill>
                <a:latin typeface="Verdana" panose="020B0604030504040204" pitchFamily="34" charset="0"/>
              </a:rPr>
              <a:t>			        </a:t>
            </a:r>
            <a:r>
              <a:rPr lang="en-US" sz="2000" dirty="0" smtClean="0">
                <a:solidFill>
                  <a:srgbClr val="00B050"/>
                </a:solidFill>
                <a:latin typeface="Verdana" panose="020B0604030504040204" pitchFamily="34" charset="0"/>
              </a:rPr>
              <a:t>	ii</a:t>
            </a:r>
            <a:r>
              <a:rPr lang="en-US" sz="2000" dirty="0">
                <a:solidFill>
                  <a:srgbClr val="00B050"/>
                </a:solidFill>
                <a:latin typeface="Verdana" panose="020B0604030504040204" pitchFamily="34" charset="0"/>
              </a:rPr>
              <a:t>) 123.456</a:t>
            </a:r>
            <a:r>
              <a:rPr lang="en-US" sz="2000" baseline="-25000" dirty="0">
                <a:solidFill>
                  <a:srgbClr val="00B050"/>
                </a:solidFill>
                <a:latin typeface="Verdana" panose="020B0604030504040204" pitchFamily="34" charset="0"/>
              </a:rPr>
              <a:t>10</a:t>
            </a:r>
          </a:p>
          <a:p>
            <a:pPr lvl="5">
              <a:lnSpc>
                <a:spcPct val="150000"/>
              </a:lnSpc>
            </a:pPr>
            <a:r>
              <a:rPr lang="en-US" sz="2000" dirty="0">
                <a:solidFill>
                  <a:srgbClr val="00B050"/>
                </a:solidFill>
                <a:latin typeface="Verdana" panose="020B0604030504040204" pitchFamily="34" charset="0"/>
              </a:rPr>
              <a:t>			     </a:t>
            </a:r>
            <a:r>
              <a:rPr lang="en-US" sz="2000" dirty="0" smtClean="0">
                <a:solidFill>
                  <a:srgbClr val="00B050"/>
                </a:solidFill>
                <a:latin typeface="Verdana" panose="020B0604030504040204" pitchFamily="34" charset="0"/>
              </a:rPr>
              <a:t>	iii </a:t>
            </a:r>
            <a:r>
              <a:rPr lang="en-US" sz="2000" dirty="0">
                <a:solidFill>
                  <a:srgbClr val="00B050"/>
                </a:solidFill>
                <a:latin typeface="Verdana" panose="020B0604030504040204" pitchFamily="34" charset="0"/>
              </a:rPr>
              <a:t>) 100.100</a:t>
            </a:r>
            <a:r>
              <a:rPr lang="en-US" sz="2000" baseline="-25000" dirty="0">
                <a:solidFill>
                  <a:srgbClr val="00B050"/>
                </a:solidFill>
                <a:latin typeface="Verdana" panose="020B0604030504040204" pitchFamily="34" charset="0"/>
              </a:rPr>
              <a:t>10</a:t>
            </a:r>
          </a:p>
        </p:txBody>
      </p:sp>
      <p:sp>
        <p:nvSpPr>
          <p:cNvPr id="3" name="Rectangle 2"/>
          <p:cNvSpPr/>
          <p:nvPr/>
        </p:nvSpPr>
        <p:spPr>
          <a:xfrm>
            <a:off x="4321768" y="138552"/>
            <a:ext cx="4237057" cy="400110"/>
          </a:xfrm>
          <a:prstGeom prst="rect">
            <a:avLst/>
          </a:prstGeom>
        </p:spPr>
        <p:txBody>
          <a:bodyPr wrap="none">
            <a:spAutoFit/>
          </a:bodyPr>
          <a:lstStyle/>
          <a:p>
            <a:r>
              <a:rPr lang="en-US" sz="2000" b="1" dirty="0" smtClean="0">
                <a:solidFill>
                  <a:srgbClr val="FF0000"/>
                </a:solidFill>
                <a:latin typeface="Verdana" panose="020B0604030504040204" pitchFamily="34" charset="0"/>
              </a:rPr>
              <a:t>3. </a:t>
            </a:r>
            <a:r>
              <a:rPr lang="en-US" sz="2000" b="1" dirty="0">
                <a:solidFill>
                  <a:srgbClr val="FF0000"/>
                </a:solidFill>
                <a:latin typeface="Verdana" panose="020B0604030504040204" pitchFamily="34" charset="0"/>
              </a:rPr>
              <a:t>Decimal Number Systems</a:t>
            </a:r>
          </a:p>
        </p:txBody>
      </p:sp>
    </p:spTree>
    <p:extLst>
      <p:ext uri="{BB962C8B-B14F-4D97-AF65-F5344CB8AC3E}">
        <p14:creationId xmlns:p14="http://schemas.microsoft.com/office/powerpoint/2010/main" val="229579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681</Words>
  <Application>Microsoft Office PowerPoint</Application>
  <PresentationFormat>Widescreen</PresentationFormat>
  <Paragraphs>289</Paragraphs>
  <Slides>35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35</vt:i4>
      </vt:variant>
    </vt:vector>
  </HeadingPairs>
  <TitlesOfParts>
    <vt:vector size="51" baseType="lpstr">
      <vt:lpstr>Andalus</vt:lpstr>
      <vt:lpstr>Arial</vt:lpstr>
      <vt:lpstr>Arial Black</vt:lpstr>
      <vt:lpstr>Calibri</vt:lpstr>
      <vt:lpstr>Calibri Light</vt:lpstr>
      <vt:lpstr>erdana</vt:lpstr>
      <vt:lpstr>Georgia</vt:lpstr>
      <vt:lpstr>Georgia</vt:lpstr>
      <vt:lpstr>Roboto</vt:lpstr>
      <vt:lpstr>urw-din</vt:lpstr>
      <vt:lpstr>var(--font-din)</vt:lpstr>
      <vt:lpstr>var(--font-sofia)</vt:lpstr>
      <vt:lpstr>Verdana</vt:lpstr>
      <vt:lpstr>Verdana</vt:lpstr>
      <vt:lpstr>Wingdings</vt:lpstr>
      <vt:lpstr>Office Theme</vt:lpstr>
      <vt:lpstr>“DIGITAL ELECTRONIC” Paper Code : CS-02</vt:lpstr>
      <vt:lpstr>Chapter -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ELECTRONIC” Paper Code : CS-02</dc:title>
  <dc:creator>admin</dc:creator>
  <cp:lastModifiedBy>admin</cp:lastModifiedBy>
  <cp:revision>114</cp:revision>
  <dcterms:created xsi:type="dcterms:W3CDTF">2020-11-20T05:13:20Z</dcterms:created>
  <dcterms:modified xsi:type="dcterms:W3CDTF">2020-12-10T09:22:19Z</dcterms:modified>
</cp:coreProperties>
</file>